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Algerian" panose="04020705040A02060702" pitchFamily="82" charset="0"/>
      <p:regular r:id="rId32"/>
    </p:embeddedFont>
    <p:embeddedFont>
      <p:font typeface="Bookman Old Style" panose="0205060405050502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Quintessential" panose="020B0604020202020204" charset="0"/>
      <p:regular r:id="rId42"/>
    </p:embeddedFont>
    <p:embeddedFont>
      <p:font typeface="Rosarivo" panose="020B0604020202020204" charset="0"/>
      <p:regular r:id="rId43"/>
      <p:italic r:id="rId44"/>
    </p:embeddedFont>
    <p:embeddedFont>
      <p:font typeface="Sorts Mill Goudy" panose="020B0604020202020204"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dcf76480f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dcf76480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cf76480f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dcf76480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dcf76480f_1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dcf76480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dcf76480f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dcf76480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dcf76480f_1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dcf76480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dcf76480f_1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dcf76480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dcf76480f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dcf76480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raceacademydimapur.com/index.php/class-2-moral-sci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ceacademydimapur.com/index.php/class-2-moral-scienc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5" name="Google Shape;85;p13"/>
          <p:cNvSpPr txBox="1">
            <a:spLocks noGrp="1"/>
          </p:cNvSpPr>
          <p:nvPr>
            <p:ph type="subTitle" idx="1"/>
          </p:nvPr>
        </p:nvSpPr>
        <p:spPr>
          <a:xfrm>
            <a:off x="953650" y="2160264"/>
            <a:ext cx="7572300" cy="1163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200"/>
              <a:buNone/>
            </a:pPr>
            <a:r>
              <a:rPr lang="en-IN">
                <a:solidFill>
                  <a:srgbClr val="262626"/>
                </a:solidFill>
                <a:latin typeface="Algerian"/>
                <a:ea typeface="Algerian"/>
                <a:cs typeface="Algerian"/>
                <a:sym typeface="Algerian"/>
              </a:rPr>
              <a:t>Class -2, Moral Science</a:t>
            </a:r>
            <a:endParaRPr/>
          </a:p>
          <a:p>
            <a:pPr marL="0" lvl="0" indent="0" algn="ctr" rtl="0">
              <a:spcBef>
                <a:spcPts val="640"/>
              </a:spcBef>
              <a:spcAft>
                <a:spcPts val="0"/>
              </a:spcAft>
              <a:buClr>
                <a:srgbClr val="262626"/>
              </a:buClr>
              <a:buSzPts val="3200"/>
              <a:buNone/>
            </a:pPr>
            <a:r>
              <a:rPr lang="en-IN">
                <a:solidFill>
                  <a:srgbClr val="262626"/>
                </a:solidFill>
                <a:latin typeface="Algerian"/>
                <a:ea typeface="Algerian"/>
                <a:cs typeface="Algerian"/>
                <a:sym typeface="Algerian"/>
              </a:rPr>
              <a:t>Lesson 9: Jesus Raised A Dead Girl</a:t>
            </a:r>
            <a:endParaRPr>
              <a:solidFill>
                <a:srgbClr val="262626"/>
              </a:solidFill>
              <a:latin typeface="Algerian"/>
              <a:ea typeface="Algerian"/>
              <a:cs typeface="Algerian"/>
              <a:sym typeface="Algerian"/>
            </a:endParaRPr>
          </a:p>
        </p:txBody>
      </p:sp>
      <p:sp>
        <p:nvSpPr>
          <p:cNvPr id="86" name="Google Shape;86;p13"/>
          <p:cNvSpPr txBox="1"/>
          <p:nvPr/>
        </p:nvSpPr>
        <p:spPr>
          <a:xfrm>
            <a:off x="1417900" y="5604339"/>
            <a:ext cx="6643800" cy="753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0" i="0" u="none" strike="noStrike" cap="none">
                <a:solidFill>
                  <a:schemeClr val="dk1"/>
                </a:solidFill>
                <a:latin typeface="Calibri"/>
                <a:ea typeface="Calibri"/>
                <a:cs typeface="Calibri"/>
                <a:sym typeface="Calibri"/>
              </a:rPr>
              <a:t>Lesson content prepared by Miss Imlikala</a:t>
            </a:r>
            <a:r>
              <a:rPr lang="en-IN" sz="1800">
                <a:solidFill>
                  <a:schemeClr val="dk1"/>
                </a:solidFill>
                <a:latin typeface="Calibri"/>
                <a:ea typeface="Calibri"/>
                <a:cs typeface="Calibri"/>
                <a:sym typeface="Calibri"/>
              </a:rPr>
              <a:t>, M</a:t>
            </a:r>
            <a:r>
              <a:rPr lang="en-IN" sz="1800" b="0" i="0" u="none" strike="noStrike" cap="none">
                <a:solidFill>
                  <a:schemeClr val="dk1"/>
                </a:solidFill>
                <a:latin typeface="Calibri"/>
                <a:ea typeface="Calibri"/>
                <a:cs typeface="Calibri"/>
                <a:sym typeface="Calibri"/>
              </a:rPr>
              <a:t>atron cum Teacher. Revised and Edited by Madam Nini Sekhose, Chairman LSHSS</a:t>
            </a:r>
            <a:endParaRPr sz="1800">
              <a:solidFill>
                <a:schemeClr val="dk1"/>
              </a:solidFill>
              <a:latin typeface="Calibri"/>
              <a:ea typeface="Calibri"/>
              <a:cs typeface="Calibri"/>
              <a:sym typeface="Calibri"/>
            </a:endParaRPr>
          </a:p>
        </p:txBody>
      </p:sp>
      <p:pic>
        <p:nvPicPr>
          <p:cNvPr id="87" name="Google Shape;87;p13"/>
          <p:cNvPicPr preferRelativeResize="0"/>
          <p:nvPr/>
        </p:nvPicPr>
        <p:blipFill>
          <a:blip r:embed="rId3">
            <a:alphaModFix/>
          </a:blip>
          <a:stretch>
            <a:fillRect/>
          </a:stretch>
        </p:blipFill>
        <p:spPr>
          <a:xfrm>
            <a:off x="3595550" y="3205273"/>
            <a:ext cx="2857500" cy="2143125"/>
          </a:xfrm>
          <a:prstGeom prst="rect">
            <a:avLst/>
          </a:prstGeom>
          <a:noFill/>
          <a:ln>
            <a:noFill/>
          </a:ln>
        </p:spPr>
      </p:pic>
      <p:pic>
        <p:nvPicPr>
          <p:cNvPr id="4" name="Picture 3">
            <a:extLst>
              <a:ext uri="{FF2B5EF4-FFF2-40B4-BE49-F238E27FC236}">
                <a16:creationId xmlns:a16="http://schemas.microsoft.com/office/drawing/2014/main" id="{4774B9F1-33BA-4F1A-AB51-DC6B38E96E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49388" y="784691"/>
            <a:ext cx="6144021" cy="1084199"/>
          </a:xfrm>
          <a:prstGeom prst="rect">
            <a:avLst/>
          </a:prstGeom>
        </p:spPr>
      </p:pic>
      <p:pic>
        <p:nvPicPr>
          <p:cNvPr id="5" name="Picture 4">
            <a:extLst>
              <a:ext uri="{FF2B5EF4-FFF2-40B4-BE49-F238E27FC236}">
                <a16:creationId xmlns:a16="http://schemas.microsoft.com/office/drawing/2014/main" id="{32BA8DCA-4D8F-4FD5-9186-EF2B333727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720" y="434542"/>
            <a:ext cx="1763668" cy="1553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07425" y="0"/>
            <a:ext cx="8229600" cy="803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sz="3600">
                <a:solidFill>
                  <a:srgbClr val="FF0000"/>
                </a:solidFill>
              </a:rPr>
              <a:t>Faith Comes by Hearing …..</a:t>
            </a:r>
            <a:endParaRPr sz="3600">
              <a:solidFill>
                <a:srgbClr val="FF0000"/>
              </a:solidFill>
            </a:endParaRPr>
          </a:p>
        </p:txBody>
      </p:sp>
      <p:sp>
        <p:nvSpPr>
          <p:cNvPr id="151" name="Google Shape;151;p22"/>
          <p:cNvSpPr txBox="1">
            <a:spLocks noGrp="1"/>
          </p:cNvSpPr>
          <p:nvPr>
            <p:ph type="body" idx="1"/>
          </p:nvPr>
        </p:nvSpPr>
        <p:spPr>
          <a:xfrm>
            <a:off x="358475" y="803700"/>
            <a:ext cx="8527500" cy="1395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IN" sz="2800"/>
              <a:t>But on the way a woman who was sick for 12 years and had spent everything she had on doctors, saw Him in the crowd and ran to touch His garment. </a:t>
            </a:r>
            <a:endParaRPr sz="2800"/>
          </a:p>
          <a:p>
            <a:pPr marL="0" lvl="0" indent="0" algn="l" rtl="0">
              <a:spcBef>
                <a:spcPts val="360"/>
              </a:spcBef>
              <a:spcAft>
                <a:spcPts val="0"/>
              </a:spcAft>
              <a:buNone/>
            </a:pPr>
            <a:endParaRPr/>
          </a:p>
        </p:txBody>
      </p:sp>
      <p:pic>
        <p:nvPicPr>
          <p:cNvPr id="152" name="Google Shape;152;p22"/>
          <p:cNvPicPr preferRelativeResize="0"/>
          <p:nvPr/>
        </p:nvPicPr>
        <p:blipFill>
          <a:blip r:embed="rId3">
            <a:alphaModFix/>
          </a:blip>
          <a:stretch>
            <a:fillRect/>
          </a:stretch>
        </p:blipFill>
        <p:spPr>
          <a:xfrm>
            <a:off x="1119425" y="2219188"/>
            <a:ext cx="6905151" cy="2419625"/>
          </a:xfrm>
          <a:prstGeom prst="rect">
            <a:avLst/>
          </a:prstGeom>
          <a:noFill/>
          <a:ln>
            <a:noFill/>
          </a:ln>
        </p:spPr>
      </p:pic>
      <p:sp>
        <p:nvSpPr>
          <p:cNvPr id="153" name="Google Shape;153;p22"/>
          <p:cNvSpPr txBox="1"/>
          <p:nvPr/>
        </p:nvSpPr>
        <p:spPr>
          <a:xfrm>
            <a:off x="12357" y="4638825"/>
            <a:ext cx="9131643" cy="22191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IN" sz="2800">
                <a:latin typeface="Calibri"/>
                <a:ea typeface="Calibri"/>
                <a:cs typeface="Calibri"/>
                <a:sym typeface="Calibri"/>
              </a:rPr>
              <a:t>She had heard so much about Him. She pushed through the huge crowd which was almost crushing Jesus, reached out in faith, touched His garments and she found herself healed! She was overjoyed. But let’s read further….</a:t>
            </a:r>
            <a:endParaRPr sz="2800">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C8F4B417-474D-44BC-905C-77194C3479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334575" y="433925"/>
            <a:ext cx="4287600" cy="933900"/>
          </a:xfrm>
          <a:prstGeom prst="rect">
            <a:avLst/>
          </a:prstGeom>
          <a:solidFill>
            <a:schemeClr val="lt2"/>
          </a:solidFill>
          <a:ln w="9525"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1D1B10"/>
              </a:buClr>
              <a:buSzPts val="3959"/>
              <a:buFont typeface="Calibri"/>
              <a:buNone/>
            </a:pPr>
            <a:r>
              <a:rPr lang="en-IN" sz="3000" b="1">
                <a:solidFill>
                  <a:srgbClr val="000000"/>
                </a:solidFill>
              </a:rPr>
              <a:t>“Power Has gone out of Me.”TEXT</a:t>
            </a:r>
            <a:endParaRPr sz="3000" b="1">
              <a:solidFill>
                <a:srgbClr val="000000"/>
              </a:solidFill>
            </a:endParaRPr>
          </a:p>
        </p:txBody>
      </p:sp>
      <p:pic>
        <p:nvPicPr>
          <p:cNvPr id="159" name="Google Shape;159;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78900" y="698875"/>
            <a:ext cx="4166526" cy="2083250"/>
          </a:xfrm>
          <a:prstGeom prst="rect">
            <a:avLst/>
          </a:prstGeom>
          <a:noFill/>
          <a:ln>
            <a:noFill/>
          </a:ln>
        </p:spPr>
      </p:pic>
      <p:sp>
        <p:nvSpPr>
          <p:cNvPr id="160" name="Google Shape;160;p23"/>
          <p:cNvSpPr txBox="1"/>
          <p:nvPr/>
        </p:nvSpPr>
        <p:spPr>
          <a:xfrm>
            <a:off x="296250" y="3339299"/>
            <a:ext cx="8551500" cy="2962200"/>
          </a:xfrm>
          <a:prstGeom prst="rect">
            <a:avLst/>
          </a:prstGeom>
          <a:noFill/>
          <a:ln w="9525" cap="flat" cmpd="sng">
            <a:solidFill>
              <a:srgbClr val="1D1B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IN" sz="2800">
                <a:solidFill>
                  <a:schemeClr val="dk1"/>
                </a:solidFill>
                <a:latin typeface="Calibri"/>
                <a:ea typeface="Calibri"/>
                <a:cs typeface="Calibri"/>
                <a:sym typeface="Calibri"/>
              </a:rPr>
              <a:t>Everyone’s touching you,’’ said Peter. ‘’No.’’ said Jesus, </a:t>
            </a:r>
            <a:r>
              <a:rPr lang="en-IN" sz="2800" b="1">
                <a:solidFill>
                  <a:srgbClr val="9900FF"/>
                </a:solidFill>
                <a:latin typeface="Calibri"/>
                <a:ea typeface="Calibri"/>
                <a:cs typeface="Calibri"/>
                <a:sym typeface="Calibri"/>
              </a:rPr>
              <a:t>‘’I felt power going out of me.’’</a:t>
            </a:r>
            <a:r>
              <a:rPr lang="en-IN" sz="2800">
                <a:solidFill>
                  <a:schemeClr val="dk1"/>
                </a:solidFill>
                <a:latin typeface="Calibri"/>
                <a:ea typeface="Calibri"/>
                <a:cs typeface="Calibri"/>
                <a:sym typeface="Calibri"/>
              </a:rPr>
              <a:t> The lady who had been healed was afraid. She thought Jesus would be angry with her for touching Him. She came out of the crowd and owned up. ‘’I touched you,’’ she said. Jesus spoke gently to her. ‘’You are healed because of your faith,’’ He said. ‘’Go in peace.’’</a:t>
            </a:r>
            <a:endParaRPr sz="2800">
              <a:solidFill>
                <a:schemeClr val="dk1"/>
              </a:solidFill>
              <a:latin typeface="Calibri"/>
              <a:ea typeface="Calibri"/>
              <a:cs typeface="Calibri"/>
              <a:sym typeface="Calibri"/>
            </a:endParaRPr>
          </a:p>
        </p:txBody>
      </p:sp>
      <p:sp>
        <p:nvSpPr>
          <p:cNvPr id="161" name="Google Shape;161;p23"/>
          <p:cNvSpPr txBox="1"/>
          <p:nvPr/>
        </p:nvSpPr>
        <p:spPr>
          <a:xfrm>
            <a:off x="334575" y="1367825"/>
            <a:ext cx="4344300" cy="1839600"/>
          </a:xfrm>
          <a:prstGeom prst="rect">
            <a:avLst/>
          </a:prstGeom>
          <a:noFill/>
          <a:ln w="9525" cap="flat" cmpd="sng">
            <a:solidFill>
              <a:srgbClr val="1D1B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IN" sz="2800">
                <a:solidFill>
                  <a:schemeClr val="dk1"/>
                </a:solidFill>
                <a:latin typeface="Calibri"/>
                <a:ea typeface="Calibri"/>
                <a:cs typeface="Calibri"/>
                <a:sym typeface="Calibri"/>
              </a:rPr>
              <a:t>Jesus stopped. ‘’Who touched me?’’ He asked. The disciples thought He was being silly. </a:t>
            </a:r>
            <a:endParaRPr>
              <a:latin typeface="Calibri"/>
              <a:ea typeface="Calibri"/>
              <a:cs typeface="Calibri"/>
              <a:sym typeface="Calibri"/>
            </a:endParaRPr>
          </a:p>
        </p:txBody>
      </p:sp>
      <p:sp>
        <p:nvSpPr>
          <p:cNvPr id="162" name="Google Shape;162;p23"/>
          <p:cNvSpPr txBox="1"/>
          <p:nvPr/>
        </p:nvSpPr>
        <p:spPr>
          <a:xfrm>
            <a:off x="4735500" y="2745075"/>
            <a:ext cx="4110000" cy="500100"/>
          </a:xfrm>
          <a:prstGeom prst="rect">
            <a:avLst/>
          </a:prstGeom>
          <a:solidFill>
            <a:srgbClr val="FFF2CC"/>
          </a:solidFill>
          <a:ln w="9525" cap="flat" cmpd="sng">
            <a:solidFill>
              <a:srgbClr val="1D1B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N" sz="2400">
                <a:latin typeface="Calibri"/>
                <a:ea typeface="Calibri"/>
                <a:cs typeface="Calibri"/>
                <a:sym typeface="Calibri"/>
              </a:rPr>
              <a:t>“Who touched Me?”</a:t>
            </a:r>
            <a:endParaRPr sz="2400">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7DDF7FC9-670D-48B8-8B61-1713EA681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39625" y="358475"/>
            <a:ext cx="4122300" cy="7413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IN" sz="3000"/>
              <a:t>A Walking Power Station</a:t>
            </a:r>
            <a:endParaRPr sz="3000"/>
          </a:p>
        </p:txBody>
      </p:sp>
      <p:sp>
        <p:nvSpPr>
          <p:cNvPr id="168" name="Google Shape;168;p24"/>
          <p:cNvSpPr txBox="1">
            <a:spLocks noGrp="1"/>
          </p:cNvSpPr>
          <p:nvPr>
            <p:ph type="body" idx="1"/>
          </p:nvPr>
        </p:nvSpPr>
        <p:spPr>
          <a:xfrm>
            <a:off x="245300" y="1216900"/>
            <a:ext cx="8395500" cy="2212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IN" sz="2800"/>
              <a:t>Can you imagine being filled with so much of God’s power that when that power leaves your body, you sense it? That is what happened that day. Jesus felt power leaving His body! </a:t>
            </a:r>
            <a:r>
              <a:rPr lang="en-IN" sz="2800">
                <a:solidFill>
                  <a:srgbClr val="0000FF"/>
                </a:solidFill>
              </a:rPr>
              <a:t>Jesus was a walking power station!</a:t>
            </a:r>
            <a:r>
              <a:rPr lang="en-IN" sz="2800"/>
              <a:t> </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pic>
        <p:nvPicPr>
          <p:cNvPr id="169" name="Google Shape;169;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5300" y="3506025"/>
            <a:ext cx="6248199" cy="3124099"/>
          </a:xfrm>
          <a:prstGeom prst="rect">
            <a:avLst/>
          </a:prstGeom>
          <a:noFill/>
          <a:ln>
            <a:noFill/>
          </a:ln>
        </p:spPr>
      </p:pic>
      <p:sp>
        <p:nvSpPr>
          <p:cNvPr id="170" name="Google Shape;170;p24"/>
          <p:cNvSpPr txBox="1"/>
          <p:nvPr/>
        </p:nvSpPr>
        <p:spPr>
          <a:xfrm>
            <a:off x="6493500" y="3506025"/>
            <a:ext cx="2402100" cy="30501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IN" sz="2400">
                <a:latin typeface="Calibri"/>
                <a:ea typeface="Calibri"/>
                <a:cs typeface="Calibri"/>
                <a:sym typeface="Calibri"/>
              </a:rPr>
              <a:t>Jesus Christ is the same, yesterday, today and forever..Hebrews 13:8</a:t>
            </a:r>
            <a:endParaRPr sz="2400">
              <a:latin typeface="Calibri"/>
              <a:ea typeface="Calibri"/>
              <a:cs typeface="Calibri"/>
              <a:sym typeface="Calibri"/>
            </a:endParaRPr>
          </a:p>
          <a:p>
            <a:pPr marL="0" lvl="0" indent="0" algn="l" rtl="0">
              <a:spcBef>
                <a:spcPts val="0"/>
              </a:spcBef>
              <a:spcAft>
                <a:spcPts val="0"/>
              </a:spcAft>
              <a:buNone/>
            </a:pPr>
            <a:r>
              <a:rPr lang="en-IN" sz="2400">
                <a:latin typeface="Calibri"/>
                <a:ea typeface="Calibri"/>
                <a:cs typeface="Calibri"/>
                <a:sym typeface="Calibri"/>
              </a:rPr>
              <a:t>Memory Verse.</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16070E7C-054C-41A2-BBC4-63256A2974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57200" y="339625"/>
            <a:ext cx="5259300" cy="747900"/>
          </a:xfrm>
          <a:prstGeom prst="rect">
            <a:avLst/>
          </a:prstGeom>
          <a:solidFill>
            <a:srgbClr val="F3F3F3"/>
          </a:solidFill>
        </p:spPr>
        <p:txBody>
          <a:bodyPr spcFirstLastPara="1" wrap="square" lIns="91425" tIns="45700" rIns="91425" bIns="45700" anchor="ctr" anchorCtr="0">
            <a:noAutofit/>
          </a:bodyPr>
          <a:lstStyle/>
          <a:p>
            <a:pPr marL="0" lvl="0" indent="0" algn="l" rtl="0">
              <a:spcBef>
                <a:spcPts val="0"/>
              </a:spcBef>
              <a:spcAft>
                <a:spcPts val="0"/>
              </a:spcAft>
              <a:buNone/>
            </a:pPr>
            <a:r>
              <a:rPr lang="en-IN" b="1">
                <a:solidFill>
                  <a:srgbClr val="FF0000"/>
                </a:solidFill>
              </a:rPr>
              <a:t>A lesson to learn:</a:t>
            </a:r>
            <a:endParaRPr b="1">
              <a:solidFill>
                <a:srgbClr val="FF0000"/>
              </a:solidFill>
            </a:endParaRPr>
          </a:p>
        </p:txBody>
      </p:sp>
      <p:sp>
        <p:nvSpPr>
          <p:cNvPr id="176" name="Google Shape;176;p25"/>
          <p:cNvSpPr txBox="1">
            <a:spLocks noGrp="1"/>
          </p:cNvSpPr>
          <p:nvPr>
            <p:ph type="body" idx="1"/>
          </p:nvPr>
        </p:nvSpPr>
        <p:spPr>
          <a:xfrm>
            <a:off x="457200" y="1087525"/>
            <a:ext cx="5400900" cy="3185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IN" sz="2800"/>
              <a:t>When Jesus asked ‘Who touched Me?” The woman was afraid. But she did not hide and run away. She stepped forward and told the truth.</a:t>
            </a:r>
            <a:endParaRPr sz="2800"/>
          </a:p>
          <a:p>
            <a:pPr marL="0" lvl="0" indent="0" algn="l" rtl="0">
              <a:spcBef>
                <a:spcPts val="360"/>
              </a:spcBef>
              <a:spcAft>
                <a:spcPts val="0"/>
              </a:spcAft>
              <a:buClr>
                <a:schemeClr val="dk1"/>
              </a:buClr>
              <a:buSzPts val="1100"/>
              <a:buFont typeface="Arial"/>
              <a:buNone/>
            </a:pPr>
            <a:endParaRPr sz="2800"/>
          </a:p>
          <a:p>
            <a:pPr marL="0" lvl="0" indent="0" algn="l" rtl="0">
              <a:spcBef>
                <a:spcPts val="360"/>
              </a:spcBef>
              <a:spcAft>
                <a:spcPts val="0"/>
              </a:spcAft>
              <a:buNone/>
            </a:pPr>
            <a:r>
              <a:rPr lang="en-IN" sz="2800"/>
              <a:t>Jesus spoke to her praised her faith and told her she was healed. </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2800" i="1"/>
          </a:p>
        </p:txBody>
      </p:sp>
      <p:pic>
        <p:nvPicPr>
          <p:cNvPr id="177" name="Google Shape;177;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10900" y="622600"/>
            <a:ext cx="3060550" cy="3650625"/>
          </a:xfrm>
          <a:prstGeom prst="rect">
            <a:avLst/>
          </a:prstGeom>
          <a:noFill/>
          <a:ln>
            <a:noFill/>
          </a:ln>
        </p:spPr>
      </p:pic>
      <p:sp>
        <p:nvSpPr>
          <p:cNvPr id="178" name="Google Shape;178;p25"/>
          <p:cNvSpPr txBox="1"/>
          <p:nvPr/>
        </p:nvSpPr>
        <p:spPr>
          <a:xfrm>
            <a:off x="367900" y="4424225"/>
            <a:ext cx="8503800" cy="19998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IN" sz="2800" i="1">
                <a:solidFill>
                  <a:schemeClr val="dk1"/>
                </a:solidFill>
                <a:latin typeface="Calibri"/>
                <a:ea typeface="Calibri"/>
                <a:cs typeface="Calibri"/>
                <a:sym typeface="Calibri"/>
              </a:rPr>
              <a:t>She could have run away, she was afraid. No one would have known. But she did not. We should learn to face our fears. Sometimes we miss good things happening to us because we run away out of fear. Always be truthful.</a:t>
            </a:r>
            <a:endParaRPr sz="2800" i="1">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37BEF73A-3BA8-4843-95D4-9144E13128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57200" y="142876"/>
            <a:ext cx="8229600" cy="85723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400"/>
              <a:buFont typeface="Sorts Mill Goudy"/>
              <a:buNone/>
            </a:pPr>
            <a:r>
              <a:rPr lang="en-IN">
                <a:solidFill>
                  <a:srgbClr val="7030A0"/>
                </a:solidFill>
                <a:latin typeface="Sorts Mill Goudy"/>
                <a:ea typeface="Sorts Mill Goudy"/>
                <a:cs typeface="Sorts Mill Goudy"/>
                <a:sym typeface="Sorts Mill Goudy"/>
              </a:rPr>
              <a:t>How to Honour Jesus</a:t>
            </a:r>
            <a:endParaRPr>
              <a:solidFill>
                <a:srgbClr val="7030A0"/>
              </a:solidFill>
              <a:latin typeface="Sorts Mill Goudy"/>
              <a:ea typeface="Sorts Mill Goudy"/>
              <a:cs typeface="Sorts Mill Goudy"/>
              <a:sym typeface="Sorts Mill Goudy"/>
            </a:endParaRPr>
          </a:p>
        </p:txBody>
      </p:sp>
      <p:sp>
        <p:nvSpPr>
          <p:cNvPr id="184" name="Google Shape;184;p26"/>
          <p:cNvSpPr txBox="1">
            <a:spLocks noGrp="1"/>
          </p:cNvSpPr>
          <p:nvPr>
            <p:ph type="body" idx="1"/>
          </p:nvPr>
        </p:nvSpPr>
        <p:spPr>
          <a:xfrm>
            <a:off x="71400" y="1214425"/>
            <a:ext cx="8929800" cy="52569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None/>
            </a:pPr>
            <a:r>
              <a:rPr lang="en-IN" sz="2960"/>
              <a:t>	</a:t>
            </a:r>
            <a:r>
              <a:rPr lang="en-IN" sz="2960">
                <a:latin typeface="Sorts Mill Goudy"/>
                <a:ea typeface="Sorts Mill Goudy"/>
                <a:cs typeface="Sorts Mill Goudy"/>
                <a:sym typeface="Sorts Mill Goudy"/>
              </a:rPr>
              <a:t>When we come to God in prayer it is important that we remember that God is holy and worthy of our respect.  One way we can show Him honor and respect is to pray on our knees. Bowing down before God shows Him great honor.</a:t>
            </a:r>
            <a:endParaRPr/>
          </a:p>
          <a:p>
            <a:pPr marL="342900" lvl="0" indent="-342900" algn="l" rtl="0">
              <a:lnSpc>
                <a:spcPct val="80000"/>
              </a:lnSpc>
              <a:spcBef>
                <a:spcPts val="592"/>
              </a:spcBef>
              <a:spcAft>
                <a:spcPts val="0"/>
              </a:spcAft>
              <a:buClr>
                <a:schemeClr val="dk1"/>
              </a:buClr>
              <a:buSzPts val="2960"/>
              <a:buNone/>
            </a:pPr>
            <a:r>
              <a:rPr lang="en-IN" sz="2960">
                <a:latin typeface="Sorts Mill Goudy"/>
                <a:ea typeface="Sorts Mill Goudy"/>
                <a:cs typeface="Sorts Mill Goudy"/>
                <a:sym typeface="Sorts Mill Goudy"/>
              </a:rPr>
              <a:t>	Jairus believed that Jesus could heal his dying daughter and was pleading with Him to come to his house. When a person believes God can do something that is faith. Faith pleases God.</a:t>
            </a:r>
            <a:endParaRPr/>
          </a:p>
          <a:p>
            <a:pPr marL="342900" lvl="0" indent="-342900" algn="l" rtl="0">
              <a:lnSpc>
                <a:spcPct val="80000"/>
              </a:lnSpc>
              <a:spcBef>
                <a:spcPts val="592"/>
              </a:spcBef>
              <a:spcAft>
                <a:spcPts val="0"/>
              </a:spcAft>
              <a:buClr>
                <a:schemeClr val="dk1"/>
              </a:buClr>
              <a:buSzPts val="2960"/>
              <a:buNone/>
            </a:pPr>
            <a:endParaRPr sz="2960">
              <a:latin typeface="Sorts Mill Goudy"/>
              <a:ea typeface="Sorts Mill Goudy"/>
              <a:cs typeface="Sorts Mill Goudy"/>
              <a:sym typeface="Sorts Mill Goudy"/>
            </a:endParaRPr>
          </a:p>
          <a:p>
            <a:pPr marL="342900" lvl="0" indent="-342900" algn="l" rtl="0">
              <a:lnSpc>
                <a:spcPct val="80000"/>
              </a:lnSpc>
              <a:spcBef>
                <a:spcPts val="592"/>
              </a:spcBef>
              <a:spcAft>
                <a:spcPts val="0"/>
              </a:spcAft>
              <a:buClr>
                <a:srgbClr val="FF0000"/>
              </a:buClr>
              <a:buSzPts val="2960"/>
              <a:buNone/>
            </a:pPr>
            <a:r>
              <a:rPr lang="en-IN" sz="2960" b="1">
                <a:solidFill>
                  <a:srgbClr val="FF0000"/>
                </a:solidFill>
                <a:latin typeface="Sorts Mill Goudy"/>
                <a:ea typeface="Sorts Mill Goudy"/>
                <a:cs typeface="Sorts Mill Goudy"/>
                <a:sym typeface="Sorts Mill Goudy"/>
              </a:rPr>
              <a:t>	</a:t>
            </a:r>
            <a:r>
              <a:rPr lang="en-IN" sz="2960" b="1">
                <a:solidFill>
                  <a:srgbClr val="7030A0"/>
                </a:solidFill>
                <a:latin typeface="Sorts Mill Goudy"/>
                <a:ea typeface="Sorts Mill Goudy"/>
                <a:cs typeface="Sorts Mill Goudy"/>
                <a:sym typeface="Sorts Mill Goudy"/>
              </a:rPr>
              <a:t>Memory Verse Hebrews 11:6 “ .. without faith it is impossible to please God..”</a:t>
            </a:r>
            <a:endParaRPr sz="2960">
              <a:latin typeface="Arial"/>
              <a:ea typeface="Arial"/>
              <a:cs typeface="Arial"/>
              <a:sym typeface="Arial"/>
            </a:endParaRPr>
          </a:p>
        </p:txBody>
      </p:sp>
      <p:pic>
        <p:nvPicPr>
          <p:cNvPr id="2" name="Picture 1">
            <a:hlinkClick r:id="rId3"/>
            <a:extLst>
              <a:ext uri="{FF2B5EF4-FFF2-40B4-BE49-F238E27FC236}">
                <a16:creationId xmlns:a16="http://schemas.microsoft.com/office/drawing/2014/main" id="{664FB7FD-0B47-467A-9991-F7564E3297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Assignment </a:t>
            </a:r>
            <a:endParaRPr/>
          </a:p>
          <a:p>
            <a:pPr marL="0" lvl="0" indent="0" algn="ctr" rtl="0">
              <a:spcBef>
                <a:spcPts val="0"/>
              </a:spcBef>
              <a:spcAft>
                <a:spcPts val="0"/>
              </a:spcAft>
              <a:buNone/>
            </a:pPr>
            <a:r>
              <a:rPr lang="en-IN" sz="2200"/>
              <a:t>Write the answers in your copy and photograph, send to Google classroom. Write your name on the page with class and roll number.</a:t>
            </a:r>
            <a:endParaRPr sz="2200"/>
          </a:p>
        </p:txBody>
      </p:sp>
      <p:sp>
        <p:nvSpPr>
          <p:cNvPr id="190" name="Google Shape;190;p27"/>
          <p:cNvSpPr txBox="1">
            <a:spLocks noGrp="1"/>
          </p:cNvSpPr>
          <p:nvPr>
            <p:ph type="body" idx="1"/>
          </p:nvPr>
        </p:nvSpPr>
        <p:spPr>
          <a:xfrm>
            <a:off x="505325" y="1929525"/>
            <a:ext cx="8229600" cy="16938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IN"/>
              <a:t>Whose daughter was sick?</a:t>
            </a:r>
            <a:endParaRPr/>
          </a:p>
          <a:p>
            <a:pPr marL="457200" lvl="0" indent="-342900" algn="l" rtl="0">
              <a:spcBef>
                <a:spcPts val="0"/>
              </a:spcBef>
              <a:spcAft>
                <a:spcPts val="0"/>
              </a:spcAft>
              <a:buSzPts val="1800"/>
              <a:buAutoNum type="arabicPeriod"/>
            </a:pPr>
            <a:r>
              <a:rPr lang="en-IN"/>
              <a:t>What happened on the way to Jairus’ house?</a:t>
            </a:r>
            <a:endParaRPr/>
          </a:p>
          <a:p>
            <a:pPr marL="457200" lvl="0" indent="-342900" algn="l" rtl="0">
              <a:spcBef>
                <a:spcPts val="0"/>
              </a:spcBef>
              <a:spcAft>
                <a:spcPts val="0"/>
              </a:spcAft>
              <a:buSzPts val="1800"/>
              <a:buAutoNum type="arabicPeriod"/>
            </a:pPr>
            <a:r>
              <a:rPr lang="en-IN"/>
              <a:t>Why did Jesus ask “Who touched Me?”</a:t>
            </a:r>
            <a:endParaRPr/>
          </a:p>
        </p:txBody>
      </p:sp>
      <p:pic>
        <p:nvPicPr>
          <p:cNvPr id="191" name="Google Shape;191;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82850" y="3783700"/>
            <a:ext cx="4674576" cy="2629451"/>
          </a:xfrm>
          <a:prstGeom prst="rect">
            <a:avLst/>
          </a:prstGeom>
          <a:noFill/>
          <a:ln>
            <a:noFill/>
          </a:ln>
        </p:spPr>
      </p:pic>
      <p:pic>
        <p:nvPicPr>
          <p:cNvPr id="2" name="Picture 1">
            <a:hlinkClick r:id="rId4"/>
            <a:extLst>
              <a:ext uri="{FF2B5EF4-FFF2-40B4-BE49-F238E27FC236}">
                <a16:creationId xmlns:a16="http://schemas.microsoft.com/office/drawing/2014/main" id="{1E89CBF5-8243-4AE9-BA89-1DA8AD66F6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a:t>
            </a:r>
            <a:endParaRPr/>
          </a:p>
          <a:p>
            <a:pPr marL="342900" lvl="0" indent="-342900" algn="l" rtl="0">
              <a:spcBef>
                <a:spcPts val="640"/>
              </a:spcBef>
              <a:spcAft>
                <a:spcPts val="0"/>
              </a:spcAft>
              <a:buClr>
                <a:schemeClr val="dk1"/>
              </a:buClr>
              <a:buSzPts val="3200"/>
              <a:buNone/>
            </a:pPr>
            <a:endParaRPr b="1"/>
          </a:p>
          <a:p>
            <a:pPr marL="342900" lvl="0" indent="-342900" algn="l" rtl="0">
              <a:spcBef>
                <a:spcPts val="640"/>
              </a:spcBef>
              <a:spcAft>
                <a:spcPts val="0"/>
              </a:spcAft>
              <a:buClr>
                <a:schemeClr val="dk1"/>
              </a:buClr>
              <a:buSzPts val="3200"/>
              <a:buNone/>
            </a:pPr>
            <a:r>
              <a:rPr lang="en-IN" b="1"/>
              <a:t>			</a:t>
            </a:r>
            <a:r>
              <a:rPr lang="en-IN" b="1">
                <a:solidFill>
                  <a:srgbClr val="C00000"/>
                </a:solidFill>
              </a:rPr>
              <a:t>    Class-2 Moral Science</a:t>
            </a:r>
            <a:endParaRPr/>
          </a:p>
          <a:p>
            <a:pPr marL="342900" lvl="0" indent="-342900" algn="l" rtl="0">
              <a:spcBef>
                <a:spcPts val="640"/>
              </a:spcBef>
              <a:spcAft>
                <a:spcPts val="0"/>
              </a:spcAft>
              <a:buClr>
                <a:schemeClr val="dk1"/>
              </a:buClr>
              <a:buSzPts val="3200"/>
              <a:buNone/>
            </a:pPr>
            <a:endParaRPr>
              <a:solidFill>
                <a:srgbClr val="C00000"/>
              </a:solidFill>
            </a:endParaRPr>
          </a:p>
          <a:p>
            <a:pPr marL="342900" lvl="0" indent="-342900" algn="l" rtl="0">
              <a:spcBef>
                <a:spcPts val="640"/>
              </a:spcBef>
              <a:spcAft>
                <a:spcPts val="0"/>
              </a:spcAft>
              <a:buClr>
                <a:srgbClr val="C00000"/>
              </a:buClr>
              <a:buSzPts val="3200"/>
              <a:buNone/>
            </a:pPr>
            <a:r>
              <a:rPr lang="en-IN">
                <a:solidFill>
                  <a:srgbClr val="C00000"/>
                </a:solidFill>
              </a:rPr>
              <a:t>		  </a:t>
            </a:r>
            <a:r>
              <a:rPr lang="en-IN" b="1">
                <a:solidFill>
                  <a:srgbClr val="C00000"/>
                </a:solidFill>
              </a:rPr>
              <a:t>Lesson-9 Jesus Raised A Dead Girl.</a:t>
            </a:r>
            <a:endParaRPr/>
          </a:p>
          <a:p>
            <a:pPr marL="342900" lvl="0" indent="-342900" algn="l" rtl="0">
              <a:spcBef>
                <a:spcPts val="640"/>
              </a:spcBef>
              <a:spcAft>
                <a:spcPts val="0"/>
              </a:spcAft>
              <a:buClr>
                <a:srgbClr val="C00000"/>
              </a:buClr>
              <a:buSzPts val="3200"/>
              <a:buNone/>
            </a:pPr>
            <a:r>
              <a:rPr lang="en-IN">
                <a:solidFill>
                  <a:srgbClr val="C00000"/>
                </a:solidFill>
              </a:rPr>
              <a:t>				</a:t>
            </a:r>
            <a:endParaRPr/>
          </a:p>
          <a:p>
            <a:pPr marL="342900" lvl="0" indent="-342900" algn="l" rtl="0">
              <a:spcBef>
                <a:spcPts val="640"/>
              </a:spcBef>
              <a:spcAft>
                <a:spcPts val="0"/>
              </a:spcAft>
              <a:buClr>
                <a:srgbClr val="C00000"/>
              </a:buClr>
              <a:buSzPts val="3200"/>
              <a:buNone/>
            </a:pPr>
            <a:r>
              <a:rPr lang="en-IN">
                <a:solidFill>
                  <a:srgbClr val="C00000"/>
                </a:solidFill>
              </a:rPr>
              <a:t>				    </a:t>
            </a:r>
            <a:r>
              <a:rPr lang="en-IN" b="1">
                <a:solidFill>
                  <a:srgbClr val="C00000"/>
                </a:solidFill>
              </a:rPr>
              <a:t>Part - II</a:t>
            </a:r>
            <a:endParaRPr b="1">
              <a:solidFill>
                <a:srgbClr val="C00000"/>
              </a:solidFill>
            </a:endParaRPr>
          </a:p>
        </p:txBody>
      </p:sp>
      <p:pic>
        <p:nvPicPr>
          <p:cNvPr id="197" name="Google Shape;197;p28" descr="8_jesus-raises-jairus-daughter.png"/>
          <p:cNvPicPr preferRelativeResize="0"/>
          <p:nvPr/>
        </p:nvPicPr>
        <p:blipFill rotWithShape="1">
          <a:blip r:embed="rId3">
            <a:alphaModFix/>
          </a:blip>
          <a:srcRect/>
          <a:stretch/>
        </p:blipFill>
        <p:spPr>
          <a:xfrm>
            <a:off x="3286116" y="357166"/>
            <a:ext cx="2857500" cy="2143125"/>
          </a:xfrm>
          <a:prstGeom prst="rect">
            <a:avLst/>
          </a:prstGeom>
          <a:noFill/>
          <a:ln>
            <a:noFill/>
          </a:ln>
        </p:spPr>
      </p:pic>
      <p:pic>
        <p:nvPicPr>
          <p:cNvPr id="2" name="Picture 1">
            <a:hlinkClick r:id="rId4"/>
            <a:extLst>
              <a:ext uri="{FF2B5EF4-FFF2-40B4-BE49-F238E27FC236}">
                <a16:creationId xmlns:a16="http://schemas.microsoft.com/office/drawing/2014/main" id="{F497FE70-630B-4B33-9DFB-6D810F5726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457200" y="518822"/>
            <a:ext cx="8229600" cy="898800"/>
          </a:xfrm>
          <a:prstGeom prst="rect">
            <a:avLst/>
          </a:prstGeom>
          <a:solidFill>
            <a:srgbClr val="F3F3F3"/>
          </a:solidFill>
          <a:ln w="9525"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1D1B10"/>
              </a:buClr>
              <a:buSzPts val="4400"/>
              <a:buFont typeface="Calibri"/>
              <a:buNone/>
            </a:pPr>
            <a:r>
              <a:rPr lang="en-IN" sz="3600" b="1">
                <a:solidFill>
                  <a:srgbClr val="FF0000"/>
                </a:solidFill>
              </a:rPr>
              <a:t>“Your Daughter is Dead (Text)</a:t>
            </a:r>
            <a:endParaRPr sz="3600" b="1">
              <a:solidFill>
                <a:srgbClr val="FF0000"/>
              </a:solidFill>
            </a:endParaRPr>
          </a:p>
        </p:txBody>
      </p:sp>
      <p:sp>
        <p:nvSpPr>
          <p:cNvPr id="203" name="Google Shape;203;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Some people came from Jairus’ home. ‘’Don’t bother Jesus,’’ they told him. ‘’Your daughter is dead.’’ Jairus was very upset. Jesus comforted him. ‘’Don’t be afraid,’’ He said. ‘’Just trust me.’’ They hurried to Jairus’ home and found many people wailing and crying because the little girl was dead. He told them she was not dead, only sleeping. They laughed at Him. ‘’We know she’s dead,’’ they said. </a:t>
            </a:r>
            <a:endParaRPr/>
          </a:p>
        </p:txBody>
      </p:sp>
      <p:pic>
        <p:nvPicPr>
          <p:cNvPr id="2" name="Picture 1">
            <a:hlinkClick r:id="rId3"/>
            <a:extLst>
              <a:ext uri="{FF2B5EF4-FFF2-40B4-BE49-F238E27FC236}">
                <a16:creationId xmlns:a16="http://schemas.microsoft.com/office/drawing/2014/main" id="{D2D3FE41-2D27-4660-B48D-DC7F7709D4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457200" y="405650"/>
            <a:ext cx="4004700" cy="622200"/>
          </a:xfrm>
          <a:prstGeom prst="rect">
            <a:avLst/>
          </a:prstGeom>
          <a:noFill/>
          <a:ln w="9525"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31859B"/>
              </a:buClr>
              <a:buSzPts val="4400"/>
              <a:buFont typeface="Calibri"/>
              <a:buNone/>
            </a:pPr>
            <a:r>
              <a:rPr lang="en-IN" sz="3600">
                <a:solidFill>
                  <a:srgbClr val="31859B"/>
                </a:solidFill>
              </a:rPr>
              <a:t>Let’s Discuss:</a:t>
            </a:r>
            <a:endParaRPr sz="3600">
              <a:solidFill>
                <a:srgbClr val="31859B"/>
              </a:solidFill>
            </a:endParaRPr>
          </a:p>
        </p:txBody>
      </p:sp>
      <p:sp>
        <p:nvSpPr>
          <p:cNvPr id="209" name="Google Shape;209;p30"/>
          <p:cNvSpPr txBox="1">
            <a:spLocks noGrp="1"/>
          </p:cNvSpPr>
          <p:nvPr>
            <p:ph type="body" idx="1"/>
          </p:nvPr>
        </p:nvSpPr>
        <p:spPr>
          <a:xfrm>
            <a:off x="396200" y="1181400"/>
            <a:ext cx="4924200" cy="26082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960"/>
              <a:buNone/>
            </a:pPr>
            <a:r>
              <a:rPr lang="en-IN" sz="2960"/>
              <a:t>Jairus had wanted to Jesus to come and heal his daughter on her deathbed. When he heard she had died he became very sad. At one point he may have lost all hope.</a:t>
            </a:r>
            <a:endParaRPr sz="2960"/>
          </a:p>
          <a:p>
            <a:pPr marL="342900" lvl="0" indent="-342900" algn="l" rtl="0">
              <a:lnSpc>
                <a:spcPct val="80000"/>
              </a:lnSpc>
              <a:spcBef>
                <a:spcPts val="0"/>
              </a:spcBef>
              <a:spcAft>
                <a:spcPts val="0"/>
              </a:spcAft>
              <a:buClr>
                <a:schemeClr val="dk1"/>
              </a:buClr>
              <a:buSzPts val="2960"/>
              <a:buNone/>
            </a:pPr>
            <a:endParaRPr sz="2960"/>
          </a:p>
        </p:txBody>
      </p:sp>
      <p:pic>
        <p:nvPicPr>
          <p:cNvPr id="210" name="Google Shape;210;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88100" y="566025"/>
            <a:ext cx="3365775" cy="2524351"/>
          </a:xfrm>
          <a:prstGeom prst="rect">
            <a:avLst/>
          </a:prstGeom>
          <a:noFill/>
          <a:ln>
            <a:noFill/>
          </a:ln>
        </p:spPr>
      </p:pic>
      <p:sp>
        <p:nvSpPr>
          <p:cNvPr id="211" name="Google Shape;211;p30"/>
          <p:cNvSpPr txBox="1"/>
          <p:nvPr/>
        </p:nvSpPr>
        <p:spPr>
          <a:xfrm>
            <a:off x="330175" y="3867650"/>
            <a:ext cx="8423700" cy="231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IN" sz="2960">
                <a:solidFill>
                  <a:schemeClr val="dk1"/>
                </a:solidFill>
                <a:latin typeface="Calibri"/>
                <a:ea typeface="Calibri"/>
                <a:cs typeface="Calibri"/>
                <a:sym typeface="Calibri"/>
              </a:rPr>
              <a:t>Jairus had witnessed a wonderful miracle on the way. He had hoped so much. But then suddenly he heard Jesus’ comforting words. To his surprise, Jesus had not given up. Jesus told him to not be afraid, but to trust HIm. Jairus’ faith was lifted up. He dared to believe the impossible.  </a:t>
            </a:r>
            <a:endParaRPr>
              <a:latin typeface="Calibri"/>
              <a:ea typeface="Calibri"/>
              <a:cs typeface="Calibri"/>
              <a:sym typeface="Calibri"/>
            </a:endParaRPr>
          </a:p>
        </p:txBody>
      </p:sp>
      <p:sp>
        <p:nvSpPr>
          <p:cNvPr id="212" name="Google Shape;212;p30"/>
          <p:cNvSpPr txBox="1"/>
          <p:nvPr/>
        </p:nvSpPr>
        <p:spPr>
          <a:xfrm>
            <a:off x="5388138" y="3032850"/>
            <a:ext cx="3365700" cy="79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IN" sz="2000">
                <a:latin typeface="Calibri"/>
                <a:ea typeface="Calibri"/>
                <a:cs typeface="Calibri"/>
                <a:sym typeface="Calibri"/>
              </a:rPr>
              <a:t>Jairus on hearing about his daughter’s death.</a:t>
            </a:r>
            <a:endParaRPr sz="2000">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0C60FC6B-43AE-44A3-958E-00AF5D1DC6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17" name="Google Shape;217;p31"/>
          <p:cNvSpPr txBox="1">
            <a:spLocks noGrp="1"/>
          </p:cNvSpPr>
          <p:nvPr>
            <p:ph type="body" idx="1"/>
          </p:nvPr>
        </p:nvSpPr>
        <p:spPr>
          <a:xfrm>
            <a:off x="457200" y="357166"/>
            <a:ext cx="8229600" cy="57689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92"/>
              </a:spcBef>
              <a:spcAft>
                <a:spcPts val="0"/>
              </a:spcAft>
              <a:buClr>
                <a:schemeClr val="dk1"/>
              </a:buClr>
              <a:buSzPts val="2960"/>
              <a:buNone/>
            </a:pPr>
            <a:r>
              <a:rPr lang="en-IN" sz="2960"/>
              <a:t>Those people who brought the news to Jesus thought that it was now useless to bother Jesus to come. There was nothing Jesus could do anymore, they thought. But Jairus listened to Jesus instead of to them.</a:t>
            </a:r>
            <a:endParaRPr sz="2960"/>
          </a:p>
          <a:p>
            <a:pPr marL="0" lvl="0" indent="0" algn="l" rtl="0">
              <a:lnSpc>
                <a:spcPct val="90000"/>
              </a:lnSpc>
              <a:spcBef>
                <a:spcPts val="592"/>
              </a:spcBef>
              <a:spcAft>
                <a:spcPts val="0"/>
              </a:spcAft>
              <a:buClr>
                <a:schemeClr val="dk1"/>
              </a:buClr>
              <a:buSzPts val="2960"/>
              <a:buNone/>
            </a:pPr>
            <a:r>
              <a:rPr lang="en-IN" sz="2960"/>
              <a:t>Sometimes in our lives we may be tempted to believe those who say God can do nothing for us now, but like Jairus we should listen to God and not to those who think God is powerless to save us from our troubles.</a:t>
            </a:r>
            <a:endParaRPr/>
          </a:p>
          <a:p>
            <a:pPr marL="342900" lvl="0" indent="-342900" algn="l" rtl="0">
              <a:lnSpc>
                <a:spcPct val="90000"/>
              </a:lnSpc>
              <a:spcBef>
                <a:spcPts val="592"/>
              </a:spcBef>
              <a:spcAft>
                <a:spcPts val="0"/>
              </a:spcAft>
              <a:buClr>
                <a:srgbClr val="31859B"/>
              </a:buClr>
              <a:buSzPts val="2960"/>
              <a:buNone/>
            </a:pPr>
            <a:r>
              <a:rPr lang="en-IN" sz="2960" b="1">
                <a:solidFill>
                  <a:srgbClr val="31859B"/>
                </a:solidFill>
              </a:rPr>
              <a:t>	</a:t>
            </a:r>
            <a:r>
              <a:rPr lang="en-IN" sz="2960">
                <a:solidFill>
                  <a:srgbClr val="FF0000"/>
                </a:solidFill>
              </a:rPr>
              <a:t>Read your Bible and take the promises of God to your heart. For e.g. during this virus time read Psalm 91:1,2. God will protect you from all harm.</a:t>
            </a:r>
            <a:endParaRPr sz="2960"/>
          </a:p>
          <a:p>
            <a:pPr marL="342900" lvl="0" indent="-154940" algn="l" rtl="0">
              <a:lnSpc>
                <a:spcPct val="90000"/>
              </a:lnSpc>
              <a:spcBef>
                <a:spcPts val="592"/>
              </a:spcBef>
              <a:spcAft>
                <a:spcPts val="0"/>
              </a:spcAft>
              <a:buClr>
                <a:schemeClr val="dk1"/>
              </a:buClr>
              <a:buSzPts val="2960"/>
              <a:buNone/>
            </a:pPr>
            <a:endParaRPr sz="2960"/>
          </a:p>
        </p:txBody>
      </p:sp>
      <p:pic>
        <p:nvPicPr>
          <p:cNvPr id="2" name="Picture 1">
            <a:hlinkClick r:id="rId3"/>
            <a:extLst>
              <a:ext uri="{FF2B5EF4-FFF2-40B4-BE49-F238E27FC236}">
                <a16:creationId xmlns:a16="http://schemas.microsoft.com/office/drawing/2014/main" id="{438C54B6-E801-4347-962C-F4489387CC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4F6128"/>
              </a:buClr>
              <a:buSzPts val="4400"/>
              <a:buFont typeface="Quintessential"/>
              <a:buNone/>
            </a:pPr>
            <a:r>
              <a:rPr lang="en-IN">
                <a:solidFill>
                  <a:srgbClr val="4F6128"/>
                </a:solidFill>
                <a:latin typeface="Quintessential"/>
                <a:ea typeface="Quintessential"/>
                <a:cs typeface="Quintessential"/>
                <a:sym typeface="Quintessential"/>
              </a:rPr>
              <a:t>Story overview</a:t>
            </a:r>
            <a:endParaRPr>
              <a:solidFill>
                <a:srgbClr val="4F6128"/>
              </a:solidFill>
              <a:latin typeface="Quintessential"/>
              <a:ea typeface="Quintessential"/>
              <a:cs typeface="Quintessential"/>
              <a:sym typeface="Quintessential"/>
            </a:endParaRPr>
          </a:p>
        </p:txBody>
      </p:sp>
      <p:sp>
        <p:nvSpPr>
          <p:cNvPr id="93" name="Google Shape;93;p14"/>
          <p:cNvSpPr txBox="1">
            <a:spLocks noGrp="1"/>
          </p:cNvSpPr>
          <p:nvPr>
            <p:ph type="body" idx="1"/>
          </p:nvPr>
        </p:nvSpPr>
        <p:spPr>
          <a:xfrm>
            <a:off x="0" y="1044600"/>
            <a:ext cx="9144000" cy="5504100"/>
          </a:xfrm>
          <a:prstGeom prst="rect">
            <a:avLst/>
          </a:prstGeom>
          <a:noFill/>
          <a:ln w="9525"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a:t>
            </a:r>
            <a:r>
              <a:rPr lang="en-IN">
                <a:latin typeface="Rosarivo"/>
                <a:ea typeface="Rosarivo"/>
                <a:cs typeface="Rosarivo"/>
                <a:sym typeface="Rosarivo"/>
              </a:rPr>
              <a:t>A synagogue ruler named Jairus had a little girl who was dying. He begged Jesus to come to his house and heal her. Jesus agreed to accompany Jairus but was detained when he stopped to heal someone else. Meanwhile the girl died. When Jesus arrived at the house he told the mourners that the little girl was not dead but just “asleep.” They laughed at him. Then, everyone was astonished as Jesus raised Jairus’ daughter from the dead.</a:t>
            </a:r>
            <a:endParaRPr/>
          </a:p>
        </p:txBody>
      </p:sp>
      <p:pic>
        <p:nvPicPr>
          <p:cNvPr id="2" name="Picture 1">
            <a:hlinkClick r:id="rId3"/>
            <a:extLst>
              <a:ext uri="{FF2B5EF4-FFF2-40B4-BE49-F238E27FC236}">
                <a16:creationId xmlns:a16="http://schemas.microsoft.com/office/drawing/2014/main" id="{591EDEA0-C1E6-4781-9B82-2AC10EB5A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457200" y="274650"/>
            <a:ext cx="8193000" cy="762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IN" b="1">
                <a:solidFill>
                  <a:srgbClr val="FF0000"/>
                </a:solidFill>
              </a:rPr>
              <a:t>You Are Protected by God</a:t>
            </a:r>
            <a:endParaRPr b="1">
              <a:solidFill>
                <a:srgbClr val="FF0000"/>
              </a:solidFill>
            </a:endParaRPr>
          </a:p>
        </p:txBody>
      </p:sp>
      <p:pic>
        <p:nvPicPr>
          <p:cNvPr id="223" name="Google Shape;223;p32" descr="Post your Prayer Requests on Instapray ---------&gt; www.instapray.co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22000" y="1084825"/>
            <a:ext cx="5668025" cy="5274425"/>
          </a:xfrm>
          <a:prstGeom prst="rect">
            <a:avLst/>
          </a:prstGeom>
          <a:noFill/>
          <a:ln w="9525" cap="flat" cmpd="sng">
            <a:solidFill>
              <a:srgbClr val="000000"/>
            </a:solidFill>
            <a:prstDash val="solid"/>
            <a:round/>
            <a:headEnd type="none" w="sm" len="sm"/>
            <a:tailEnd type="none" w="sm" len="sm"/>
          </a:ln>
        </p:spPr>
      </p:pic>
      <p:pic>
        <p:nvPicPr>
          <p:cNvPr id="2" name="Picture 1">
            <a:hlinkClick r:id="rId4"/>
            <a:extLst>
              <a:ext uri="{FF2B5EF4-FFF2-40B4-BE49-F238E27FC236}">
                <a16:creationId xmlns:a16="http://schemas.microsoft.com/office/drawing/2014/main" id="{AFE19CB4-1CCC-4EC1-9F0C-02500517B6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457200" y="452800"/>
            <a:ext cx="5419800" cy="8301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IN" sz="3600" b="1">
                <a:solidFill>
                  <a:srgbClr val="FF0000"/>
                </a:solidFill>
              </a:rPr>
              <a:t>Believing in the Impossible.</a:t>
            </a:r>
            <a:endParaRPr sz="3600" b="1">
              <a:solidFill>
                <a:srgbClr val="FF0000"/>
              </a:solidFill>
            </a:endParaRPr>
          </a:p>
        </p:txBody>
      </p:sp>
      <p:sp>
        <p:nvSpPr>
          <p:cNvPr id="229" name="Google Shape;229;p33"/>
          <p:cNvSpPr txBox="1">
            <a:spLocks noGrp="1"/>
          </p:cNvSpPr>
          <p:nvPr>
            <p:ph type="body" idx="1"/>
          </p:nvPr>
        </p:nvSpPr>
        <p:spPr>
          <a:xfrm>
            <a:off x="457200" y="1358400"/>
            <a:ext cx="4325400" cy="40941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IN" sz="2800"/>
              <a:t>They reached the house of mourning. Everyone was crying and wailing. They did not understand that God was in that house of mourning and He could do anything. They mocked Jesus when He said the girl was only sleeping.</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a:p>
        </p:txBody>
      </p:sp>
      <p:pic>
        <p:nvPicPr>
          <p:cNvPr id="230" name="Google Shape;230;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21825" y="1406288"/>
            <a:ext cx="3903975" cy="3903975"/>
          </a:xfrm>
          <a:prstGeom prst="rect">
            <a:avLst/>
          </a:prstGeom>
          <a:noFill/>
          <a:ln>
            <a:noFill/>
          </a:ln>
        </p:spPr>
      </p:pic>
      <p:sp>
        <p:nvSpPr>
          <p:cNvPr id="231" name="Google Shape;231;p33"/>
          <p:cNvSpPr txBox="1"/>
          <p:nvPr/>
        </p:nvSpPr>
        <p:spPr>
          <a:xfrm>
            <a:off x="437700" y="5528000"/>
            <a:ext cx="8268600" cy="1056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IN" sz="2800">
                <a:solidFill>
                  <a:schemeClr val="dk1"/>
                </a:solidFill>
                <a:latin typeface="Calibri"/>
                <a:ea typeface="Calibri"/>
                <a:cs typeface="Calibri"/>
                <a:sym typeface="Calibri"/>
              </a:rPr>
              <a:t>But Jairus dared believe the impossible. Jesus saw his faith. He told everyone to leave the room.</a:t>
            </a:r>
            <a:endParaRPr sz="28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6E6452C4-F9E6-4496-863F-E6417BC4C2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457200" y="311300"/>
            <a:ext cx="8229600" cy="773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1D1B10"/>
              </a:buClr>
              <a:buSzPts val="3959"/>
              <a:buFont typeface="Calibri"/>
              <a:buNone/>
            </a:pPr>
            <a:r>
              <a:rPr lang="en-IN" sz="3959" b="1">
                <a:solidFill>
                  <a:srgbClr val="1D1B10"/>
                </a:solidFill>
              </a:rPr>
              <a:t>Jesus had raised the little girl: (Text)</a:t>
            </a:r>
            <a:endParaRPr sz="3959" b="1">
              <a:solidFill>
                <a:srgbClr val="1D1B10"/>
              </a:solidFill>
            </a:endParaRPr>
          </a:p>
        </p:txBody>
      </p:sp>
      <p:sp>
        <p:nvSpPr>
          <p:cNvPr id="237" name="Google Shape;237;p34"/>
          <p:cNvSpPr txBox="1">
            <a:spLocks noGrp="1"/>
          </p:cNvSpPr>
          <p:nvPr>
            <p:ph type="body" idx="1"/>
          </p:nvPr>
        </p:nvSpPr>
        <p:spPr>
          <a:xfrm>
            <a:off x="142850" y="4000525"/>
            <a:ext cx="8858400" cy="2571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None/>
            </a:pPr>
            <a:r>
              <a:rPr lang="en-IN" sz="2960"/>
              <a:t>	Jesus told them all to go outside. He took the child’s father and mother and Peter, James and John into her room. Then he took her hand and spoke to her. ‘’Little girl,’’ He said, ‘’get up.’’ She opened her eyes and sat up. How happy her parents were! Jesus had raised their little girl up and she was alive and well.</a:t>
            </a:r>
            <a:endParaRPr sz="2960"/>
          </a:p>
        </p:txBody>
      </p:sp>
      <p:pic>
        <p:nvPicPr>
          <p:cNvPr id="238" name="Google Shape;238;p34" descr="the girl sat up.jpg"/>
          <p:cNvPicPr preferRelativeResize="0"/>
          <p:nvPr/>
        </p:nvPicPr>
        <p:blipFill rotWithShape="1">
          <a:blip r:embed="rId3">
            <a:alphaModFix/>
          </a:blip>
          <a:srcRect/>
          <a:stretch/>
        </p:blipFill>
        <p:spPr>
          <a:xfrm>
            <a:off x="2143108" y="1357298"/>
            <a:ext cx="4405322" cy="2571768"/>
          </a:xfrm>
          <a:prstGeom prst="rect">
            <a:avLst/>
          </a:prstGeom>
          <a:noFill/>
          <a:ln w="9525" cap="flat" cmpd="sng">
            <a:solidFill>
              <a:srgbClr val="262626"/>
            </a:solidFill>
            <a:prstDash val="solid"/>
            <a:round/>
            <a:headEnd type="none" w="sm" len="sm"/>
            <a:tailEnd type="none" w="sm" len="sm"/>
          </a:ln>
        </p:spPr>
      </p:pic>
      <p:pic>
        <p:nvPicPr>
          <p:cNvPr id="2" name="Picture 1">
            <a:hlinkClick r:id="rId4"/>
            <a:extLst>
              <a:ext uri="{FF2B5EF4-FFF2-40B4-BE49-F238E27FC236}">
                <a16:creationId xmlns:a16="http://schemas.microsoft.com/office/drawing/2014/main" id="{1932F638-6FB6-431F-AC92-141E876644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457200" y="142852"/>
            <a:ext cx="8229600" cy="928694"/>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4400"/>
              <a:buFont typeface="Calibri"/>
              <a:buNone/>
            </a:pPr>
            <a:r>
              <a:rPr lang="en-IN">
                <a:solidFill>
                  <a:srgbClr val="002060"/>
                </a:solidFill>
              </a:rPr>
              <a:t>Let’s discuss:</a:t>
            </a:r>
            <a:endParaRPr>
              <a:solidFill>
                <a:srgbClr val="002060"/>
              </a:solidFill>
            </a:endParaRPr>
          </a:p>
        </p:txBody>
      </p:sp>
      <p:sp>
        <p:nvSpPr>
          <p:cNvPr id="244" name="Google Shape;244;p35"/>
          <p:cNvSpPr txBox="1">
            <a:spLocks noGrp="1"/>
          </p:cNvSpPr>
          <p:nvPr>
            <p:ph type="body" idx="1"/>
          </p:nvPr>
        </p:nvSpPr>
        <p:spPr>
          <a:xfrm>
            <a:off x="457200" y="1071550"/>
            <a:ext cx="8229600" cy="4748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None/>
            </a:pPr>
            <a:r>
              <a:rPr lang="en-IN" sz="2960"/>
              <a:t>	Jesus didn’t let what they thought of Him bother Him or keeping Him from showing His great power and love for Jairus and his family.  He sent all the people out of the house except for Jairus and his wife and Peter, James, and John. They went to the room where the little girl’s body was lying.  Jesus reached out took the girl by her hand.  He spoke to her and said, </a:t>
            </a:r>
            <a:r>
              <a:rPr lang="en-IN" sz="2960">
                <a:solidFill>
                  <a:srgbClr val="002060"/>
                </a:solidFill>
              </a:rPr>
              <a:t>“Little girl, I say to you, arise.”</a:t>
            </a:r>
            <a:r>
              <a:rPr lang="en-IN" sz="2960"/>
              <a:t>  Immediately the girl got up and walked around the room.  Jesus said to give the girl something to eat.  Jairus and his wife were amazed!  Their daughter who was dead was now alive!</a:t>
            </a:r>
            <a:endParaRPr sz="2960"/>
          </a:p>
        </p:txBody>
      </p:sp>
      <p:pic>
        <p:nvPicPr>
          <p:cNvPr id="2" name="Picture 1">
            <a:hlinkClick r:id="rId3"/>
            <a:extLst>
              <a:ext uri="{FF2B5EF4-FFF2-40B4-BE49-F238E27FC236}">
                <a16:creationId xmlns:a16="http://schemas.microsoft.com/office/drawing/2014/main" id="{849D2016-7DA9-4273-8B65-DF76A5FBA3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214275" y="283002"/>
            <a:ext cx="8686800" cy="7170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Arial"/>
              <a:buNone/>
            </a:pPr>
            <a:r>
              <a:rPr lang="en-IN" sz="3600">
                <a:solidFill>
                  <a:srgbClr val="C00000"/>
                </a:solidFill>
                <a:latin typeface="Arial"/>
                <a:ea typeface="Arial"/>
                <a:cs typeface="Arial"/>
                <a:sym typeface="Arial"/>
              </a:rPr>
              <a:t>Our God is the God of the Impossible</a:t>
            </a:r>
            <a:endParaRPr sz="3600">
              <a:solidFill>
                <a:srgbClr val="C00000"/>
              </a:solidFill>
              <a:latin typeface="Arial"/>
              <a:ea typeface="Arial"/>
              <a:cs typeface="Arial"/>
              <a:sym typeface="Arial"/>
            </a:endParaRPr>
          </a:p>
        </p:txBody>
      </p:sp>
      <p:sp>
        <p:nvSpPr>
          <p:cNvPr id="250" name="Google Shape;250;p36"/>
          <p:cNvSpPr txBox="1">
            <a:spLocks noGrp="1"/>
          </p:cNvSpPr>
          <p:nvPr>
            <p:ph type="body" idx="1"/>
          </p:nvPr>
        </p:nvSpPr>
        <p:spPr>
          <a:xfrm>
            <a:off x="214282" y="1000003"/>
            <a:ext cx="8686800" cy="51261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IN" sz="2800"/>
              <a:t>We have witnessed two very great miracles. The healing of the woman who was sick for 12 years and the raising from the dead of Jairus’ daughter.</a:t>
            </a:r>
            <a:endParaRPr sz="2800"/>
          </a:p>
          <a:p>
            <a:pPr marL="342900" lvl="0" indent="-342900" algn="l" rtl="0">
              <a:lnSpc>
                <a:spcPct val="90000"/>
              </a:lnSpc>
              <a:spcBef>
                <a:spcPts val="0"/>
              </a:spcBef>
              <a:spcAft>
                <a:spcPts val="0"/>
              </a:spcAft>
              <a:buClr>
                <a:schemeClr val="dk1"/>
              </a:buClr>
              <a:buSzPts val="3200"/>
              <a:buNone/>
            </a:pPr>
            <a:endParaRPr sz="2800"/>
          </a:p>
          <a:p>
            <a:pPr marL="0" lvl="0" indent="0" algn="l" rtl="0">
              <a:lnSpc>
                <a:spcPct val="90000"/>
              </a:lnSpc>
              <a:spcBef>
                <a:spcPts val="0"/>
              </a:spcBef>
              <a:spcAft>
                <a:spcPts val="0"/>
              </a:spcAft>
              <a:buClr>
                <a:schemeClr val="dk1"/>
              </a:buClr>
              <a:buSzPts val="3200"/>
              <a:buNone/>
            </a:pPr>
            <a:r>
              <a:rPr lang="en-IN" sz="2800"/>
              <a:t>Jesus performed so many miracles while He was on earth to tell us today that we can come to Him with any problem we face. He is Lord even of the virus. Only believe. </a:t>
            </a:r>
            <a:endParaRPr sz="2800"/>
          </a:p>
          <a:p>
            <a:pPr marL="342900" lvl="0" indent="-342900" algn="l" rtl="0">
              <a:lnSpc>
                <a:spcPct val="90000"/>
              </a:lnSpc>
              <a:spcBef>
                <a:spcPts val="0"/>
              </a:spcBef>
              <a:spcAft>
                <a:spcPts val="0"/>
              </a:spcAft>
              <a:buClr>
                <a:schemeClr val="dk1"/>
              </a:buClr>
              <a:buSzPts val="3200"/>
              <a:buNone/>
            </a:pPr>
            <a:endParaRPr sz="2800"/>
          </a:p>
          <a:p>
            <a:pPr marL="0" lvl="0" indent="0" algn="l" rtl="0">
              <a:lnSpc>
                <a:spcPct val="90000"/>
              </a:lnSpc>
              <a:spcBef>
                <a:spcPts val="0"/>
              </a:spcBef>
              <a:spcAft>
                <a:spcPts val="0"/>
              </a:spcAft>
              <a:buClr>
                <a:schemeClr val="dk1"/>
              </a:buClr>
              <a:buSzPts val="3200"/>
              <a:buNone/>
            </a:pPr>
            <a:r>
              <a:rPr lang="en-IN" sz="2800"/>
              <a:t>John 21:25 </a:t>
            </a:r>
            <a:r>
              <a:rPr lang="en-IN" sz="2800" b="1">
                <a:solidFill>
                  <a:srgbClr val="0000FF"/>
                </a:solidFill>
              </a:rPr>
              <a:t>“Now there are many other things that Jesus did, if they were all written down one by one, I suppose that the whole world could not hold the books that would be written.”</a:t>
            </a:r>
            <a:endParaRPr sz="2800" b="1">
              <a:solidFill>
                <a:srgbClr val="0000FF"/>
              </a:solidFill>
            </a:endParaRPr>
          </a:p>
        </p:txBody>
      </p:sp>
      <p:pic>
        <p:nvPicPr>
          <p:cNvPr id="2" name="Picture 1">
            <a:hlinkClick r:id="rId3"/>
            <a:extLst>
              <a:ext uri="{FF2B5EF4-FFF2-40B4-BE49-F238E27FC236}">
                <a16:creationId xmlns:a16="http://schemas.microsoft.com/office/drawing/2014/main" id="{B8703D27-84BE-4059-B7B0-F4C08B8246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314324" y="642918"/>
            <a:ext cx="8543956" cy="5572164"/>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IN" sz="2960"/>
              <a:t>God the Father is like Jairus in our story.  He loves us and doesn’t want us to die and be separated from Him.  God the Father loved us so much He sent His own Son Jesus to die on the cross for our sins. He was buried and three days later God the Father raised Him from the dead. Jesus died in our place so we don’t have to be separated from God. </a:t>
            </a:r>
            <a:endParaRPr/>
          </a:p>
          <a:p>
            <a:pPr marL="342900" lvl="0" indent="-342900" algn="l" rtl="0">
              <a:lnSpc>
                <a:spcPct val="90000"/>
              </a:lnSpc>
              <a:spcBef>
                <a:spcPts val="592"/>
              </a:spcBef>
              <a:spcAft>
                <a:spcPts val="0"/>
              </a:spcAft>
              <a:buClr>
                <a:schemeClr val="dk1"/>
              </a:buClr>
              <a:buSzPts val="2960"/>
              <a:buNone/>
            </a:pPr>
            <a:r>
              <a:rPr lang="en-IN" sz="2960"/>
              <a:t>	</a:t>
            </a:r>
            <a:endParaRPr/>
          </a:p>
          <a:p>
            <a:pPr marL="342900" lvl="0" indent="-342900" algn="l" rtl="0">
              <a:lnSpc>
                <a:spcPct val="90000"/>
              </a:lnSpc>
              <a:spcBef>
                <a:spcPts val="592"/>
              </a:spcBef>
              <a:spcAft>
                <a:spcPts val="0"/>
              </a:spcAft>
              <a:buClr>
                <a:schemeClr val="dk1"/>
              </a:buClr>
              <a:buSzPts val="2960"/>
              <a:buNone/>
            </a:pPr>
            <a:r>
              <a:rPr lang="en-IN" sz="2960" b="1"/>
              <a:t>Prayer.. </a:t>
            </a:r>
            <a:r>
              <a:rPr lang="en-IN" sz="2960" b="1">
                <a:solidFill>
                  <a:srgbClr val="0000FF"/>
                </a:solidFill>
              </a:rPr>
              <a:t>“Dear God, thank you that Jesus was able to make the girl alive again. Thank you because Jesus is the God of the impossible, all things are possible. I love you Jesus. Amen.”</a:t>
            </a:r>
            <a:endParaRPr sz="2960" b="1">
              <a:solidFill>
                <a:srgbClr val="0000FF"/>
              </a:solidFill>
            </a:endParaRPr>
          </a:p>
        </p:txBody>
      </p:sp>
      <p:pic>
        <p:nvPicPr>
          <p:cNvPr id="2" name="Picture 1">
            <a:hlinkClick r:id="rId3"/>
            <a:extLst>
              <a:ext uri="{FF2B5EF4-FFF2-40B4-BE49-F238E27FC236}">
                <a16:creationId xmlns:a16="http://schemas.microsoft.com/office/drawing/2014/main" id="{30CB6F05-89B3-4C4D-AEFC-5CAC06752E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71406" y="142852"/>
            <a:ext cx="8929718" cy="8572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3500"/>
              <a:buFont typeface="Calibri"/>
              <a:buNone/>
            </a:pPr>
            <a:r>
              <a:rPr lang="en-IN" sz="3500" b="1">
                <a:solidFill>
                  <a:srgbClr val="002060"/>
                </a:solidFill>
              </a:rPr>
              <a:t>How well do you remember the story? (P-25)</a:t>
            </a:r>
            <a:endParaRPr sz="3500" b="1">
              <a:solidFill>
                <a:srgbClr val="002060"/>
              </a:solidFill>
            </a:endParaRPr>
          </a:p>
        </p:txBody>
      </p:sp>
      <p:sp>
        <p:nvSpPr>
          <p:cNvPr id="261" name="Google Shape;261;p38"/>
          <p:cNvSpPr txBox="1">
            <a:spLocks noGrp="1"/>
          </p:cNvSpPr>
          <p:nvPr>
            <p:ph type="body" idx="1"/>
          </p:nvPr>
        </p:nvSpPr>
        <p:spPr>
          <a:xfrm>
            <a:off x="142876" y="1214422"/>
            <a:ext cx="8858280" cy="542928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lnSpc>
                <a:spcPct val="80000"/>
              </a:lnSpc>
              <a:spcBef>
                <a:spcPts val="0"/>
              </a:spcBef>
              <a:spcAft>
                <a:spcPts val="0"/>
              </a:spcAft>
              <a:buClr>
                <a:schemeClr val="dk1"/>
              </a:buClr>
              <a:buSzPts val="2960"/>
              <a:buAutoNum type="arabicPeriod"/>
            </a:pPr>
            <a:r>
              <a:rPr lang="en-IN" sz="2960"/>
              <a:t>What was the name of the man who asked Jesus to come and heal his daughter?</a:t>
            </a:r>
            <a:endParaRPr/>
          </a:p>
          <a:p>
            <a:pPr marL="514350" lvl="0" indent="-514350" algn="l" rtl="0">
              <a:lnSpc>
                <a:spcPct val="80000"/>
              </a:lnSpc>
              <a:spcBef>
                <a:spcPts val="592"/>
              </a:spcBef>
              <a:spcAft>
                <a:spcPts val="0"/>
              </a:spcAft>
              <a:buClr>
                <a:schemeClr val="dk1"/>
              </a:buClr>
              <a:buSzPts val="2960"/>
              <a:buNone/>
            </a:pPr>
            <a:r>
              <a:rPr lang="en-IN" sz="2960"/>
              <a:t>	a) Samuel	b) Jairus	c) Joseph.</a:t>
            </a:r>
            <a:endParaRPr/>
          </a:p>
          <a:p>
            <a:pPr marL="514350" lvl="0" indent="-514350" algn="l" rtl="0">
              <a:lnSpc>
                <a:spcPct val="80000"/>
              </a:lnSpc>
              <a:spcBef>
                <a:spcPts val="592"/>
              </a:spcBef>
              <a:spcAft>
                <a:spcPts val="0"/>
              </a:spcAft>
              <a:buClr>
                <a:schemeClr val="dk1"/>
              </a:buClr>
              <a:buSzPts val="2960"/>
              <a:buNone/>
            </a:pPr>
            <a:r>
              <a:rPr lang="en-IN" sz="2960"/>
              <a:t>2. Why did the lady touch the tassels of Jesus’ prayer shawl?</a:t>
            </a:r>
            <a:endParaRPr/>
          </a:p>
          <a:p>
            <a:pPr marL="514350" lvl="0" indent="-514350" algn="l" rtl="0">
              <a:lnSpc>
                <a:spcPct val="80000"/>
              </a:lnSpc>
              <a:spcBef>
                <a:spcPts val="592"/>
              </a:spcBef>
              <a:spcAft>
                <a:spcPts val="0"/>
              </a:spcAft>
              <a:buClr>
                <a:schemeClr val="dk1"/>
              </a:buClr>
              <a:buSzPts val="2960"/>
              <a:buNone/>
            </a:pPr>
            <a:r>
              <a:rPr lang="en-IN" sz="2960"/>
              <a:t>	a) She was sick	</a:t>
            </a:r>
            <a:endParaRPr/>
          </a:p>
          <a:p>
            <a:pPr marL="514350" lvl="0" indent="-514350" algn="l" rtl="0">
              <a:lnSpc>
                <a:spcPct val="80000"/>
              </a:lnSpc>
              <a:spcBef>
                <a:spcPts val="592"/>
              </a:spcBef>
              <a:spcAft>
                <a:spcPts val="0"/>
              </a:spcAft>
              <a:buClr>
                <a:schemeClr val="dk1"/>
              </a:buClr>
              <a:buSzPts val="2960"/>
              <a:buNone/>
            </a:pPr>
            <a:r>
              <a:rPr lang="en-IN" sz="2960"/>
              <a:t>	b) She was blind</a:t>
            </a:r>
            <a:endParaRPr/>
          </a:p>
          <a:p>
            <a:pPr marL="514350" lvl="0" indent="-514350" algn="l" rtl="0">
              <a:lnSpc>
                <a:spcPct val="80000"/>
              </a:lnSpc>
              <a:spcBef>
                <a:spcPts val="592"/>
              </a:spcBef>
              <a:spcAft>
                <a:spcPts val="0"/>
              </a:spcAft>
              <a:buClr>
                <a:schemeClr val="dk1"/>
              </a:buClr>
              <a:buSzPts val="2960"/>
              <a:buNone/>
            </a:pPr>
            <a:r>
              <a:rPr lang="en-IN" sz="2960"/>
              <a:t>	c) She was deaf.</a:t>
            </a:r>
            <a:endParaRPr/>
          </a:p>
          <a:p>
            <a:pPr marL="514350" lvl="0" indent="-514350" algn="l" rtl="0">
              <a:lnSpc>
                <a:spcPct val="80000"/>
              </a:lnSpc>
              <a:spcBef>
                <a:spcPts val="592"/>
              </a:spcBef>
              <a:spcAft>
                <a:spcPts val="0"/>
              </a:spcAft>
              <a:buClr>
                <a:schemeClr val="dk1"/>
              </a:buClr>
              <a:buSzPts val="2960"/>
              <a:buNone/>
            </a:pPr>
            <a:r>
              <a:rPr lang="en-IN" sz="2960"/>
              <a:t>3. How did Jesus know that someone had touched Him?</a:t>
            </a:r>
            <a:endParaRPr/>
          </a:p>
          <a:p>
            <a:pPr marL="514350" lvl="0" indent="-514350" algn="l" rtl="0">
              <a:lnSpc>
                <a:spcPct val="80000"/>
              </a:lnSpc>
              <a:spcBef>
                <a:spcPts val="592"/>
              </a:spcBef>
              <a:spcAft>
                <a:spcPts val="0"/>
              </a:spcAft>
              <a:buClr>
                <a:schemeClr val="dk1"/>
              </a:buClr>
              <a:buSzPts val="2960"/>
              <a:buNone/>
            </a:pPr>
            <a:r>
              <a:rPr lang="en-IN" sz="2960"/>
              <a:t>	a) He felt her pull on His robe.</a:t>
            </a:r>
            <a:endParaRPr/>
          </a:p>
          <a:p>
            <a:pPr marL="514350" lvl="0" indent="-514350" algn="l" rtl="0">
              <a:lnSpc>
                <a:spcPct val="80000"/>
              </a:lnSpc>
              <a:spcBef>
                <a:spcPts val="592"/>
              </a:spcBef>
              <a:spcAft>
                <a:spcPts val="0"/>
              </a:spcAft>
              <a:buClr>
                <a:schemeClr val="dk1"/>
              </a:buClr>
              <a:buSzPts val="2960"/>
              <a:buNone/>
            </a:pPr>
            <a:r>
              <a:rPr lang="en-IN" sz="2960"/>
              <a:t>	b) He saw her crawling behind Him.</a:t>
            </a:r>
            <a:endParaRPr/>
          </a:p>
          <a:p>
            <a:pPr marL="514350" lvl="0" indent="-514350" algn="l" rtl="0">
              <a:lnSpc>
                <a:spcPct val="80000"/>
              </a:lnSpc>
              <a:spcBef>
                <a:spcPts val="592"/>
              </a:spcBef>
              <a:spcAft>
                <a:spcPts val="0"/>
              </a:spcAft>
              <a:buClr>
                <a:schemeClr val="dk1"/>
              </a:buClr>
              <a:buSzPts val="2960"/>
              <a:buNone/>
            </a:pPr>
            <a:r>
              <a:rPr lang="en-IN" sz="2960"/>
              <a:t>	c) He felt power go out of Him.</a:t>
            </a:r>
            <a:endParaRPr sz="2960"/>
          </a:p>
        </p:txBody>
      </p:sp>
      <p:pic>
        <p:nvPicPr>
          <p:cNvPr id="2" name="Picture 1">
            <a:hlinkClick r:id="rId3"/>
            <a:extLst>
              <a:ext uri="{FF2B5EF4-FFF2-40B4-BE49-F238E27FC236}">
                <a16:creationId xmlns:a16="http://schemas.microsoft.com/office/drawing/2014/main" id="{C39EC2F2-27D5-4D85-BE12-0E4E9B905F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266" name="Google Shape;266;p39"/>
          <p:cNvSpPr txBox="1">
            <a:spLocks noGrp="1"/>
          </p:cNvSpPr>
          <p:nvPr>
            <p:ph type="body" idx="1"/>
          </p:nvPr>
        </p:nvSpPr>
        <p:spPr>
          <a:xfrm>
            <a:off x="457200" y="357166"/>
            <a:ext cx="8229600" cy="576899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4. What did the people who come from Jairus’ home tell him?</a:t>
            </a:r>
            <a:endParaRPr/>
          </a:p>
          <a:p>
            <a:pPr marL="342900" lvl="0" indent="-342900" algn="l" rtl="0">
              <a:spcBef>
                <a:spcPts val="640"/>
              </a:spcBef>
              <a:spcAft>
                <a:spcPts val="0"/>
              </a:spcAft>
              <a:buClr>
                <a:schemeClr val="dk1"/>
              </a:buClr>
              <a:buSzPts val="3200"/>
              <a:buNone/>
            </a:pPr>
            <a:r>
              <a:rPr lang="en-IN"/>
              <a:t>	a) Your child is dead.</a:t>
            </a:r>
            <a:endParaRPr/>
          </a:p>
          <a:p>
            <a:pPr marL="342900" lvl="0" indent="-342900" algn="l" rtl="0">
              <a:spcBef>
                <a:spcPts val="640"/>
              </a:spcBef>
              <a:spcAft>
                <a:spcPts val="0"/>
              </a:spcAft>
              <a:buClr>
                <a:schemeClr val="dk1"/>
              </a:buClr>
              <a:buSzPts val="3200"/>
              <a:buNone/>
            </a:pPr>
            <a:r>
              <a:rPr lang="en-IN"/>
              <a:t>	b) Your child is better.</a:t>
            </a:r>
            <a:endParaRPr/>
          </a:p>
          <a:p>
            <a:pPr marL="342900" lvl="0" indent="-342900" algn="l" rtl="0">
              <a:spcBef>
                <a:spcPts val="640"/>
              </a:spcBef>
              <a:spcAft>
                <a:spcPts val="0"/>
              </a:spcAft>
              <a:buClr>
                <a:schemeClr val="dk1"/>
              </a:buClr>
              <a:buSzPts val="3200"/>
              <a:buNone/>
            </a:pPr>
            <a:r>
              <a:rPr lang="en-IN"/>
              <a:t>	c) Tell the Master to come quickly.</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r>
              <a:rPr lang="en-IN"/>
              <a:t>5. What did Jesus say to the little girl?</a:t>
            </a:r>
            <a:endParaRPr/>
          </a:p>
          <a:p>
            <a:pPr marL="342900" lvl="0" indent="-342900" algn="l" rtl="0">
              <a:spcBef>
                <a:spcPts val="640"/>
              </a:spcBef>
              <a:spcAft>
                <a:spcPts val="0"/>
              </a:spcAft>
              <a:buClr>
                <a:schemeClr val="dk1"/>
              </a:buClr>
              <a:buSzPts val="3200"/>
              <a:buNone/>
            </a:pPr>
            <a:r>
              <a:rPr lang="en-IN"/>
              <a:t>	a) Little girl, wake up.</a:t>
            </a:r>
            <a:endParaRPr/>
          </a:p>
          <a:p>
            <a:pPr marL="342900" lvl="0" indent="-342900" algn="l" rtl="0">
              <a:spcBef>
                <a:spcPts val="640"/>
              </a:spcBef>
              <a:spcAft>
                <a:spcPts val="0"/>
              </a:spcAft>
              <a:buClr>
                <a:schemeClr val="dk1"/>
              </a:buClr>
              <a:buSzPts val="3200"/>
              <a:buNone/>
            </a:pPr>
            <a:r>
              <a:rPr lang="en-IN"/>
              <a:t>	b) Little girl, go to sleep</a:t>
            </a:r>
            <a:endParaRPr/>
          </a:p>
          <a:p>
            <a:pPr marL="342900" lvl="0" indent="-342900" algn="l" rtl="0">
              <a:spcBef>
                <a:spcPts val="640"/>
              </a:spcBef>
              <a:spcAft>
                <a:spcPts val="0"/>
              </a:spcAft>
              <a:buClr>
                <a:schemeClr val="dk1"/>
              </a:buClr>
              <a:buSzPts val="3200"/>
              <a:buNone/>
            </a:pPr>
            <a:r>
              <a:rPr lang="en-IN"/>
              <a:t>	c) Little girl, get up.</a:t>
            </a:r>
            <a:endParaRPr/>
          </a:p>
        </p:txBody>
      </p:sp>
      <p:pic>
        <p:nvPicPr>
          <p:cNvPr id="2" name="Picture 1">
            <a:hlinkClick r:id="rId3"/>
            <a:extLst>
              <a:ext uri="{FF2B5EF4-FFF2-40B4-BE49-F238E27FC236}">
                <a16:creationId xmlns:a16="http://schemas.microsoft.com/office/drawing/2014/main" id="{F6D2C5B9-814D-4748-B983-8458753ECE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214282" y="71438"/>
            <a:ext cx="8786874" cy="7857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4400"/>
              <a:buFont typeface="Calibri"/>
              <a:buNone/>
            </a:pPr>
            <a:r>
              <a:rPr lang="en-IN" b="1">
                <a:solidFill>
                  <a:srgbClr val="002060"/>
                </a:solidFill>
              </a:rPr>
              <a:t>Answer the following Questions:</a:t>
            </a:r>
            <a:endParaRPr b="1">
              <a:solidFill>
                <a:srgbClr val="002060"/>
              </a:solidFill>
            </a:endParaRPr>
          </a:p>
        </p:txBody>
      </p:sp>
      <p:sp>
        <p:nvSpPr>
          <p:cNvPr id="272" name="Google Shape;272;p40"/>
          <p:cNvSpPr txBox="1">
            <a:spLocks noGrp="1"/>
          </p:cNvSpPr>
          <p:nvPr>
            <p:ph type="body" idx="1"/>
          </p:nvPr>
        </p:nvSpPr>
        <p:spPr>
          <a:xfrm>
            <a:off x="142844" y="928670"/>
            <a:ext cx="8901114" cy="57150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IN" sz="2800"/>
              <a:t>Q1. Who came to Jesus and fell at His feet?</a:t>
            </a:r>
            <a:endParaRPr/>
          </a:p>
          <a:p>
            <a:pPr marL="342900" lvl="0" indent="-342900" algn="l" rtl="0">
              <a:spcBef>
                <a:spcPts val="560"/>
              </a:spcBef>
              <a:spcAft>
                <a:spcPts val="0"/>
              </a:spcAft>
              <a:buClr>
                <a:schemeClr val="dk1"/>
              </a:buClr>
              <a:buSzPts val="2800"/>
              <a:buNone/>
            </a:pPr>
            <a:r>
              <a:rPr lang="en-IN" sz="2800"/>
              <a:t>Ans: Jairus.</a:t>
            </a:r>
            <a:endParaRPr/>
          </a:p>
          <a:p>
            <a:pPr marL="342900" lvl="0" indent="-3429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None/>
            </a:pPr>
            <a:r>
              <a:rPr lang="en-IN" sz="2800"/>
              <a:t>Q2. What did Jairus ask Jesus to do?</a:t>
            </a:r>
            <a:endParaRPr/>
          </a:p>
          <a:p>
            <a:pPr marL="342900" lvl="0" indent="-342900" algn="l" rtl="0">
              <a:spcBef>
                <a:spcPts val="560"/>
              </a:spcBef>
              <a:spcAft>
                <a:spcPts val="0"/>
              </a:spcAft>
              <a:buClr>
                <a:schemeClr val="dk1"/>
              </a:buClr>
              <a:buSzPts val="2800"/>
              <a:buNone/>
            </a:pPr>
            <a:r>
              <a:rPr lang="en-IN" sz="2800"/>
              <a:t>Ans: Jairus asked to come to his house and heal his daughter who was very sick.</a:t>
            </a:r>
            <a:endParaRPr/>
          </a:p>
          <a:p>
            <a:pPr marL="342900" lvl="0" indent="-3429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None/>
            </a:pPr>
            <a:r>
              <a:rPr lang="en-IN" sz="2800"/>
              <a:t>Q3. Why did the woman touch Jesus’ clothes?</a:t>
            </a:r>
            <a:endParaRPr/>
          </a:p>
          <a:p>
            <a:pPr marL="342900" lvl="0" indent="-342900" algn="l" rtl="0">
              <a:spcBef>
                <a:spcPts val="560"/>
              </a:spcBef>
              <a:spcAft>
                <a:spcPts val="0"/>
              </a:spcAft>
              <a:buClr>
                <a:schemeClr val="dk1"/>
              </a:buClr>
              <a:buSzPts val="2800"/>
              <a:buNone/>
            </a:pPr>
            <a:r>
              <a:rPr lang="en-IN" sz="2800"/>
              <a:t>Ans: She believed she would be healed if she just touched His clothes.</a:t>
            </a:r>
            <a:endParaRPr/>
          </a:p>
          <a:p>
            <a:pPr marL="342900" lvl="0" indent="-342900" algn="l" rtl="0">
              <a:spcBef>
                <a:spcPts val="560"/>
              </a:spcBef>
              <a:spcAft>
                <a:spcPts val="0"/>
              </a:spcAft>
              <a:buClr>
                <a:schemeClr val="dk1"/>
              </a:buClr>
              <a:buSzPts val="2800"/>
              <a:buNone/>
            </a:pPr>
            <a:endParaRPr sz="2800"/>
          </a:p>
        </p:txBody>
      </p:sp>
      <p:pic>
        <p:nvPicPr>
          <p:cNvPr id="2" name="Picture 1">
            <a:hlinkClick r:id="rId3"/>
            <a:extLst>
              <a:ext uri="{FF2B5EF4-FFF2-40B4-BE49-F238E27FC236}">
                <a16:creationId xmlns:a16="http://schemas.microsoft.com/office/drawing/2014/main" id="{15C06402-E4FE-43D3-8B1C-5012BEFBED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7" name="Google Shape;277;p41"/>
          <p:cNvSpPr txBox="1">
            <a:spLocks noGrp="1"/>
          </p:cNvSpPr>
          <p:nvPr>
            <p:ph type="body" idx="1"/>
          </p:nvPr>
        </p:nvSpPr>
        <p:spPr>
          <a:xfrm>
            <a:off x="1" y="0"/>
            <a:ext cx="9144000" cy="685799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None/>
            </a:pPr>
            <a:r>
              <a:rPr lang="en-IN" sz="2960"/>
              <a:t>Q4. What happened to Jesus when she touched His clothes</a:t>
            </a:r>
            <a:endParaRPr/>
          </a:p>
          <a:p>
            <a:pPr marL="342900" lvl="0" indent="-342900" algn="l" rtl="0">
              <a:spcBef>
                <a:spcPts val="592"/>
              </a:spcBef>
              <a:spcAft>
                <a:spcPts val="0"/>
              </a:spcAft>
              <a:buClr>
                <a:schemeClr val="dk1"/>
              </a:buClr>
              <a:buSzPts val="2960"/>
              <a:buNone/>
            </a:pPr>
            <a:r>
              <a:rPr lang="en-IN" sz="2960"/>
              <a:t>Ans: Power went out of Jesus’ body.</a:t>
            </a:r>
            <a:endParaRPr/>
          </a:p>
          <a:p>
            <a:pPr marL="342900" lvl="0" indent="-342900" algn="l" rtl="0">
              <a:spcBef>
                <a:spcPts val="592"/>
              </a:spcBef>
              <a:spcAft>
                <a:spcPts val="0"/>
              </a:spcAft>
              <a:buClr>
                <a:schemeClr val="dk1"/>
              </a:buClr>
              <a:buSzPts val="2960"/>
              <a:buNone/>
            </a:pPr>
            <a:endParaRPr sz="2960"/>
          </a:p>
          <a:p>
            <a:pPr marL="342900" lvl="0" indent="-342900" algn="l" rtl="0">
              <a:spcBef>
                <a:spcPts val="592"/>
              </a:spcBef>
              <a:spcAft>
                <a:spcPts val="0"/>
              </a:spcAft>
              <a:buClr>
                <a:schemeClr val="dk1"/>
              </a:buClr>
              <a:buSzPts val="2960"/>
              <a:buNone/>
            </a:pPr>
            <a:r>
              <a:rPr lang="en-IN" sz="2960"/>
              <a:t>Q5. What did Jesus say caused her healing?</a:t>
            </a:r>
            <a:endParaRPr/>
          </a:p>
          <a:p>
            <a:pPr marL="342900" lvl="0" indent="-342900" algn="l" rtl="0">
              <a:spcBef>
                <a:spcPts val="592"/>
              </a:spcBef>
              <a:spcAft>
                <a:spcPts val="0"/>
              </a:spcAft>
              <a:buClr>
                <a:schemeClr val="dk1"/>
              </a:buClr>
              <a:buSzPts val="2960"/>
              <a:buNone/>
            </a:pPr>
            <a:r>
              <a:rPr lang="en-IN" sz="2960"/>
              <a:t>Ans: Jesus said her faith had healed her.</a:t>
            </a:r>
            <a:endParaRPr/>
          </a:p>
          <a:p>
            <a:pPr marL="342900" lvl="0" indent="-342900" algn="l" rtl="0">
              <a:spcBef>
                <a:spcPts val="592"/>
              </a:spcBef>
              <a:spcAft>
                <a:spcPts val="0"/>
              </a:spcAft>
              <a:buClr>
                <a:schemeClr val="dk1"/>
              </a:buClr>
              <a:buSzPts val="2960"/>
              <a:buNone/>
            </a:pPr>
            <a:endParaRPr sz="2960"/>
          </a:p>
          <a:p>
            <a:pPr marL="342900" lvl="0" indent="-342900" algn="l" rtl="0">
              <a:spcBef>
                <a:spcPts val="592"/>
              </a:spcBef>
              <a:spcAft>
                <a:spcPts val="0"/>
              </a:spcAft>
              <a:buClr>
                <a:schemeClr val="dk1"/>
              </a:buClr>
              <a:buSzPts val="2960"/>
              <a:buNone/>
            </a:pPr>
            <a:r>
              <a:rPr lang="en-IN" sz="2960"/>
              <a:t>Q6.  What does this lesson help us to understand?</a:t>
            </a:r>
            <a:endParaRPr/>
          </a:p>
          <a:p>
            <a:pPr marL="342900" lvl="0" indent="-342900" algn="l" rtl="0">
              <a:spcBef>
                <a:spcPts val="592"/>
              </a:spcBef>
              <a:spcAft>
                <a:spcPts val="0"/>
              </a:spcAft>
              <a:buClr>
                <a:schemeClr val="dk1"/>
              </a:buClr>
              <a:buSzPts val="2960"/>
              <a:buNone/>
            </a:pPr>
            <a:r>
              <a:rPr lang="en-IN" sz="2960"/>
              <a:t>Ans: This story helps us to understand that no problem is too big for Jesus.</a:t>
            </a:r>
            <a:endParaRPr sz="2960"/>
          </a:p>
          <a:p>
            <a:pPr marL="342900" lvl="0" indent="-154940" algn="l" rtl="0">
              <a:spcBef>
                <a:spcPts val="592"/>
              </a:spcBef>
              <a:spcAft>
                <a:spcPts val="0"/>
              </a:spcAft>
              <a:buClr>
                <a:schemeClr val="dk1"/>
              </a:buClr>
              <a:buSzPts val="2960"/>
              <a:buNone/>
            </a:pPr>
            <a:endParaRPr sz="2960"/>
          </a:p>
        </p:txBody>
      </p:sp>
      <p:pic>
        <p:nvPicPr>
          <p:cNvPr id="2" name="Picture 1">
            <a:hlinkClick r:id="rId3"/>
            <a:extLst>
              <a:ext uri="{FF2B5EF4-FFF2-40B4-BE49-F238E27FC236}">
                <a16:creationId xmlns:a16="http://schemas.microsoft.com/office/drawing/2014/main" id="{B7E6BA68-5D0A-4273-90BB-81A634AE0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148700"/>
            <a:ext cx="8229600" cy="76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4F6128"/>
              </a:buClr>
              <a:buSzPts val="4400"/>
              <a:buFont typeface="Sorts Mill Goudy"/>
              <a:buNone/>
            </a:pPr>
            <a:r>
              <a:rPr lang="en-IN">
                <a:solidFill>
                  <a:srgbClr val="4F6128"/>
                </a:solidFill>
                <a:latin typeface="Sorts Mill Goudy"/>
                <a:ea typeface="Sorts Mill Goudy"/>
                <a:cs typeface="Sorts Mill Goudy"/>
                <a:sym typeface="Sorts Mill Goudy"/>
              </a:rPr>
              <a:t>Background story:</a:t>
            </a:r>
            <a:endParaRPr>
              <a:solidFill>
                <a:srgbClr val="4F6128"/>
              </a:solidFill>
              <a:latin typeface="Sorts Mill Goudy"/>
              <a:ea typeface="Sorts Mill Goudy"/>
              <a:cs typeface="Sorts Mill Goudy"/>
              <a:sym typeface="Sorts Mill Goudy"/>
            </a:endParaRPr>
          </a:p>
        </p:txBody>
      </p:sp>
      <p:sp>
        <p:nvSpPr>
          <p:cNvPr id="99" name="Google Shape;99;p15"/>
          <p:cNvSpPr txBox="1">
            <a:spLocks noGrp="1"/>
          </p:cNvSpPr>
          <p:nvPr>
            <p:ph type="body" idx="1"/>
          </p:nvPr>
        </p:nvSpPr>
        <p:spPr>
          <a:xfrm>
            <a:off x="0" y="845101"/>
            <a:ext cx="9072600" cy="60129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a:t>
            </a:r>
            <a:r>
              <a:rPr lang="en-IN">
                <a:latin typeface="Arial"/>
                <a:ea typeface="Arial"/>
                <a:cs typeface="Arial"/>
                <a:sym typeface="Arial"/>
              </a:rPr>
              <a:t>Many of the Jewish leaders did not follow Jesus. These leaders were very angry that Jesus was teaching things that were so different than the </a:t>
            </a:r>
            <a:r>
              <a:rPr lang="en-IN">
                <a:solidFill>
                  <a:srgbClr val="4F6128"/>
                </a:solidFill>
                <a:latin typeface="Arial"/>
                <a:ea typeface="Arial"/>
                <a:cs typeface="Arial"/>
                <a:sym typeface="Arial"/>
              </a:rPr>
              <a:t>things</a:t>
            </a:r>
            <a:r>
              <a:rPr lang="en-IN">
                <a:latin typeface="Arial"/>
                <a:ea typeface="Arial"/>
                <a:cs typeface="Arial"/>
                <a:sym typeface="Arial"/>
              </a:rPr>
              <a:t> they taught. Jesus had been teaching on the other side of the Sea of  Galilee, and now He was on His way back. When people heard that Jesus was returning, they crowded at the shoreline. Jairus was one of these people. His problem was so urgent, he probably paced back and forth waiting to catch a glimpse of Jesus’ boat heading to shore. </a:t>
            </a:r>
            <a:endParaRPr>
              <a:latin typeface="Arial"/>
              <a:ea typeface="Arial"/>
              <a:cs typeface="Arial"/>
              <a:sym typeface="Arial"/>
            </a:endParaRPr>
          </a:p>
        </p:txBody>
      </p:sp>
      <p:pic>
        <p:nvPicPr>
          <p:cNvPr id="2" name="Picture 1">
            <a:hlinkClick r:id="rId3"/>
            <a:extLst>
              <a:ext uri="{FF2B5EF4-FFF2-40B4-BE49-F238E27FC236}">
                <a16:creationId xmlns:a16="http://schemas.microsoft.com/office/drawing/2014/main" id="{5F5D3AB6-DA7A-4F2F-B1D7-956CBF5CCA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46"/>
            <a:ext cx="8229600" cy="791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Quintessential"/>
              <a:buNone/>
            </a:pPr>
            <a:r>
              <a:rPr lang="en-IN" sz="3600">
                <a:latin typeface="Quintessential"/>
                <a:ea typeface="Quintessential"/>
                <a:cs typeface="Quintessential"/>
                <a:sym typeface="Quintessential"/>
              </a:rPr>
              <a:t>Introduction:</a:t>
            </a:r>
            <a:endParaRPr sz="3600">
              <a:latin typeface="Quintessential"/>
              <a:ea typeface="Quintessential"/>
              <a:cs typeface="Quintessential"/>
              <a:sym typeface="Quintessential"/>
            </a:endParaRPr>
          </a:p>
        </p:txBody>
      </p:sp>
      <p:sp>
        <p:nvSpPr>
          <p:cNvPr id="105" name="Google Shape;105;p16"/>
          <p:cNvSpPr txBox="1">
            <a:spLocks noGrp="1"/>
          </p:cNvSpPr>
          <p:nvPr>
            <p:ph type="body" idx="1"/>
          </p:nvPr>
        </p:nvSpPr>
        <p:spPr>
          <a:xfrm>
            <a:off x="513800" y="1098675"/>
            <a:ext cx="4202700" cy="2759100"/>
          </a:xfrm>
          <a:prstGeom prst="rect">
            <a:avLst/>
          </a:prstGeom>
          <a:noFill/>
          <a:ln w="9525" cap="flat" cmpd="sng">
            <a:solidFill>
              <a:srgbClr val="1D1B1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Have you ever had a big, big problem? Have you ever needed Jesus so much? </a:t>
            </a:r>
            <a:endParaRPr/>
          </a:p>
          <a:p>
            <a:pPr marL="342900" lvl="0" indent="-342900" algn="l" rtl="0">
              <a:spcBef>
                <a:spcPts val="640"/>
              </a:spcBef>
              <a:spcAft>
                <a:spcPts val="0"/>
              </a:spcAft>
              <a:buClr>
                <a:schemeClr val="dk1"/>
              </a:buClr>
              <a:buSzPts val="3200"/>
              <a:buNone/>
            </a:pPr>
            <a:r>
              <a:rPr lang="en-IN"/>
              <a:t>	</a:t>
            </a:r>
            <a:endParaRPr/>
          </a:p>
        </p:txBody>
      </p:sp>
      <p:pic>
        <p:nvPicPr>
          <p:cNvPr id="106" name="Google Shape;106;p16" descr="4f68e19d7ea7c1a5766189c6c7c0df7c.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67575" y="1066050"/>
            <a:ext cx="3765824" cy="2824351"/>
          </a:xfrm>
          <a:prstGeom prst="rect">
            <a:avLst/>
          </a:prstGeom>
          <a:noFill/>
          <a:ln w="9525" cap="flat" cmpd="sng">
            <a:solidFill>
              <a:srgbClr val="00B0F0"/>
            </a:solidFill>
            <a:prstDash val="solid"/>
            <a:round/>
            <a:headEnd type="none" w="sm" len="sm"/>
            <a:tailEnd type="none" w="sm" len="sm"/>
          </a:ln>
        </p:spPr>
      </p:pic>
      <p:sp>
        <p:nvSpPr>
          <p:cNvPr id="107" name="Google Shape;107;p16"/>
          <p:cNvSpPr txBox="1"/>
          <p:nvPr/>
        </p:nvSpPr>
        <p:spPr>
          <a:xfrm>
            <a:off x="457325" y="3961950"/>
            <a:ext cx="8229600" cy="2443200"/>
          </a:xfrm>
          <a:prstGeom prst="rect">
            <a:avLst/>
          </a:prstGeom>
          <a:noFill/>
          <a:ln w="9525" cap="flat" cmpd="sng">
            <a:solidFill>
              <a:srgbClr val="1D1B10"/>
            </a:solidFill>
            <a:prstDash val="solid"/>
            <a:round/>
            <a:headEnd type="none" w="sm" len="sm"/>
            <a:tailEnd type="none" w="sm" len="sm"/>
          </a:ln>
        </p:spPr>
        <p:txBody>
          <a:bodyPr spcFirstLastPara="1" wrap="square" lIns="91425" tIns="91425" rIns="91425" bIns="91425" anchor="t" anchorCtr="0">
            <a:noAutofit/>
          </a:bodyPr>
          <a:lstStyle/>
          <a:p>
            <a:pPr marL="342900" lvl="0" indent="-342900" algn="l" rtl="0">
              <a:spcBef>
                <a:spcPts val="640"/>
              </a:spcBef>
              <a:spcAft>
                <a:spcPts val="0"/>
              </a:spcAft>
              <a:buClr>
                <a:schemeClr val="dk1"/>
              </a:buClr>
              <a:buSzPts val="3200"/>
              <a:buFont typeface="Arial"/>
              <a:buNone/>
            </a:pPr>
            <a:r>
              <a:rPr lang="en-IN" sz="3200">
                <a:solidFill>
                  <a:schemeClr val="dk1"/>
                </a:solidFill>
                <a:latin typeface="Calibri"/>
                <a:ea typeface="Calibri"/>
                <a:cs typeface="Calibri"/>
                <a:sym typeface="Calibri"/>
              </a:rPr>
              <a:t>   Today we are going to learn about two people who came to Jesus with a need that only He could help them with. </a:t>
            </a:r>
            <a:endParaRPr sz="3200">
              <a:solidFill>
                <a:schemeClr val="dk1"/>
              </a:solidFill>
              <a:latin typeface="Calibri"/>
              <a:ea typeface="Calibri"/>
              <a:cs typeface="Calibri"/>
              <a:sym typeface="Calibri"/>
            </a:endParaRPr>
          </a:p>
          <a:p>
            <a:pPr marL="342900" lvl="0" indent="-342900" algn="l" rtl="0">
              <a:spcBef>
                <a:spcPts val="640"/>
              </a:spcBef>
              <a:spcAft>
                <a:spcPts val="0"/>
              </a:spcAft>
              <a:buClr>
                <a:schemeClr val="dk1"/>
              </a:buClr>
              <a:buSzPts val="3200"/>
              <a:buFont typeface="Arial"/>
              <a:buNone/>
            </a:pPr>
            <a:r>
              <a:rPr lang="en-IN" sz="3200">
                <a:solidFill>
                  <a:schemeClr val="dk1"/>
                </a:solidFill>
                <a:latin typeface="Calibri"/>
                <a:ea typeface="Calibri"/>
                <a:cs typeface="Calibri"/>
                <a:sym typeface="Calibri"/>
              </a:rPr>
              <a:t>	Let’s read Mark 5:21</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A9FAF5A0-9D2A-498D-AF2E-A616B43FFC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77000" y="461925"/>
            <a:ext cx="8190000" cy="760200"/>
          </a:xfrm>
          <a:prstGeom prst="rect">
            <a:avLst/>
          </a:prstGeom>
          <a:noFill/>
          <a:ln w="9525"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4F6128"/>
              </a:buClr>
              <a:buSzPts val="3959"/>
              <a:buFont typeface="Calibri"/>
              <a:buNone/>
            </a:pPr>
            <a:r>
              <a:rPr lang="en-IN" sz="3600" b="1">
                <a:solidFill>
                  <a:srgbClr val="4F6128"/>
                </a:solidFill>
              </a:rPr>
              <a:t>Jairus Come to Jesus</a:t>
            </a:r>
            <a:r>
              <a:rPr lang="en-IN" sz="3959" b="1">
                <a:solidFill>
                  <a:srgbClr val="4F6128"/>
                </a:solidFill>
              </a:rPr>
              <a:t> </a:t>
            </a:r>
            <a:r>
              <a:rPr lang="en-IN" sz="3600" b="1">
                <a:solidFill>
                  <a:srgbClr val="4F6128"/>
                </a:solidFill>
              </a:rPr>
              <a:t>(Text)</a:t>
            </a:r>
            <a:endParaRPr sz="3600" b="1">
              <a:solidFill>
                <a:srgbClr val="4F6128"/>
              </a:solidFill>
            </a:endParaRPr>
          </a:p>
        </p:txBody>
      </p:sp>
      <p:sp>
        <p:nvSpPr>
          <p:cNvPr id="113" name="Google Shape;113;p17"/>
          <p:cNvSpPr txBox="1">
            <a:spLocks noGrp="1"/>
          </p:cNvSpPr>
          <p:nvPr>
            <p:ph type="body" idx="1"/>
          </p:nvPr>
        </p:nvSpPr>
        <p:spPr>
          <a:xfrm>
            <a:off x="496800" y="1378775"/>
            <a:ext cx="4267200" cy="2990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N"/>
              <a:t>   One day Jesus and His disciples were walking through a village. There were crowds of people around Him. </a:t>
            </a:r>
            <a:endParaRPr/>
          </a:p>
        </p:txBody>
      </p:sp>
      <p:pic>
        <p:nvPicPr>
          <p:cNvPr id="114" name="Google Shape;114;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37050" y="1311350"/>
            <a:ext cx="3529949" cy="3124950"/>
          </a:xfrm>
          <a:prstGeom prst="rect">
            <a:avLst/>
          </a:prstGeom>
          <a:noFill/>
          <a:ln>
            <a:noFill/>
          </a:ln>
        </p:spPr>
      </p:pic>
      <p:sp>
        <p:nvSpPr>
          <p:cNvPr id="115" name="Google Shape;115;p17"/>
          <p:cNvSpPr txBox="1"/>
          <p:nvPr/>
        </p:nvSpPr>
        <p:spPr>
          <a:xfrm>
            <a:off x="496800" y="4525525"/>
            <a:ext cx="8150400" cy="16980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3200"/>
              <a:buFont typeface="Arial"/>
              <a:buNone/>
            </a:pPr>
            <a:r>
              <a:rPr lang="en-IN" sz="3200">
                <a:solidFill>
                  <a:schemeClr val="dk1"/>
                </a:solidFill>
                <a:latin typeface="Calibri"/>
                <a:ea typeface="Calibri"/>
                <a:cs typeface="Calibri"/>
                <a:sym typeface="Calibri"/>
              </a:rPr>
              <a:t>    A man came running up to Him. His name was Jairus. He was in charge of the meeting place, called the synagogue. </a:t>
            </a:r>
            <a:endParaRPr>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C0872FA9-0514-4EAE-B3D6-EB3EDF530B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2285984" y="142852"/>
            <a:ext cx="4143404" cy="1000132"/>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B050"/>
              </a:buClr>
              <a:buSzPts val="4400"/>
              <a:buFont typeface="Cambria Math"/>
              <a:buNone/>
            </a:pPr>
            <a:r>
              <a:rPr lang="en-IN">
                <a:solidFill>
                  <a:srgbClr val="00B050"/>
                </a:solidFill>
                <a:latin typeface="Cambria Math"/>
                <a:ea typeface="Cambria Math"/>
                <a:cs typeface="Cambria Math"/>
                <a:sym typeface="Cambria Math"/>
              </a:rPr>
              <a:t>Let’s expand:</a:t>
            </a:r>
            <a:endParaRPr>
              <a:solidFill>
                <a:srgbClr val="00B050"/>
              </a:solidFill>
              <a:latin typeface="Cambria Math"/>
              <a:ea typeface="Cambria Math"/>
              <a:cs typeface="Cambria Math"/>
              <a:sym typeface="Cambria Math"/>
            </a:endParaRPr>
          </a:p>
        </p:txBody>
      </p:sp>
      <p:sp>
        <p:nvSpPr>
          <p:cNvPr id="121" name="Google Shape;121;p18"/>
          <p:cNvSpPr txBox="1">
            <a:spLocks noGrp="1"/>
          </p:cNvSpPr>
          <p:nvPr>
            <p:ph type="body" idx="1"/>
          </p:nvPr>
        </p:nvSpPr>
        <p:spPr>
          <a:xfrm>
            <a:off x="264125" y="1285850"/>
            <a:ext cx="8451300" cy="3643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20"/>
              <a:buNone/>
            </a:pPr>
            <a:r>
              <a:rPr lang="en-IN" sz="2720"/>
              <a:t>Jesus had become very famous by now, but He was still very approachable. (He was God not man that He should let fame go to His head.) </a:t>
            </a:r>
            <a:endParaRPr sz="2720"/>
          </a:p>
          <a:p>
            <a:pPr marL="0" lvl="0" indent="0" algn="l" rtl="0">
              <a:lnSpc>
                <a:spcPct val="90000"/>
              </a:lnSpc>
              <a:spcBef>
                <a:spcPts val="0"/>
              </a:spcBef>
              <a:spcAft>
                <a:spcPts val="0"/>
              </a:spcAft>
              <a:buClr>
                <a:schemeClr val="dk1"/>
              </a:buClr>
              <a:buSzPts val="2720"/>
              <a:buNone/>
            </a:pPr>
            <a:r>
              <a:rPr lang="en-IN" sz="2720"/>
              <a:t>On this day He arrived on the shore of Capernaum. Crowds of people saw Jesus on the shore and they gathered together to see Him.</a:t>
            </a:r>
            <a:endParaRPr/>
          </a:p>
          <a:p>
            <a:pPr marL="0" lvl="0" indent="0" algn="l" rtl="0">
              <a:lnSpc>
                <a:spcPct val="90000"/>
              </a:lnSpc>
              <a:spcBef>
                <a:spcPts val="544"/>
              </a:spcBef>
              <a:spcAft>
                <a:spcPts val="0"/>
              </a:spcAft>
              <a:buClr>
                <a:schemeClr val="dk1"/>
              </a:buClr>
              <a:buSzPts val="2720"/>
              <a:buNone/>
            </a:pPr>
            <a:r>
              <a:rPr lang="en-IN" sz="2720"/>
              <a:t>Have you ever been in a large crowd to see someone important?  It is hard to get close to that person isn’t it?  Imagine being in the crowd on that day.</a:t>
            </a:r>
            <a:endParaRPr/>
          </a:p>
          <a:p>
            <a:pPr marL="342900" lvl="0" indent="-342900" algn="l" rtl="0">
              <a:lnSpc>
                <a:spcPct val="90000"/>
              </a:lnSpc>
              <a:spcBef>
                <a:spcPts val="544"/>
              </a:spcBef>
              <a:spcAft>
                <a:spcPts val="0"/>
              </a:spcAft>
              <a:buClr>
                <a:schemeClr val="dk1"/>
              </a:buClr>
              <a:buSzPts val="2720"/>
              <a:buNone/>
            </a:pPr>
            <a:r>
              <a:rPr lang="en-IN" sz="2720"/>
              <a:t>	</a:t>
            </a:r>
            <a:endParaRPr/>
          </a:p>
          <a:p>
            <a:pPr marL="342900" lvl="0" indent="-170180" algn="l" rtl="0">
              <a:lnSpc>
                <a:spcPct val="90000"/>
              </a:lnSpc>
              <a:spcBef>
                <a:spcPts val="544"/>
              </a:spcBef>
              <a:spcAft>
                <a:spcPts val="0"/>
              </a:spcAft>
              <a:buClr>
                <a:schemeClr val="dk1"/>
              </a:buClr>
              <a:buSzPts val="2720"/>
              <a:buNone/>
            </a:pPr>
            <a:endParaRPr sz="2720"/>
          </a:p>
        </p:txBody>
      </p:sp>
      <p:sp>
        <p:nvSpPr>
          <p:cNvPr id="122" name="Google Shape;122;p18"/>
          <p:cNvSpPr txBox="1"/>
          <p:nvPr/>
        </p:nvSpPr>
        <p:spPr>
          <a:xfrm>
            <a:off x="363550" y="4971350"/>
            <a:ext cx="8352000" cy="16131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IN" sz="3000">
                <a:solidFill>
                  <a:schemeClr val="dk1"/>
                </a:solidFill>
                <a:latin typeface="Calibri"/>
                <a:ea typeface="Calibri"/>
                <a:cs typeface="Calibri"/>
                <a:sym typeface="Calibri"/>
              </a:rPr>
              <a:t>In our story the two people I mentioned earlier desperately needed to get to Jesus. They both had needs that they believed He could meet. </a:t>
            </a:r>
            <a:endParaRPr sz="3000">
              <a:solidFill>
                <a:schemeClr val="dk1"/>
              </a:solidFill>
              <a:latin typeface="Calibri"/>
              <a:ea typeface="Calibri"/>
              <a:cs typeface="Calibri"/>
              <a:sym typeface="Calibri"/>
            </a:endParaRPr>
          </a:p>
        </p:txBody>
      </p:sp>
      <p:pic>
        <p:nvPicPr>
          <p:cNvPr id="2" name="Picture 1">
            <a:hlinkClick r:id="rId3"/>
            <a:extLst>
              <a:ext uri="{FF2B5EF4-FFF2-40B4-BE49-F238E27FC236}">
                <a16:creationId xmlns:a16="http://schemas.microsoft.com/office/drawing/2014/main" id="{38E315C1-4820-4D4C-B3A2-FCE323516F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283000" y="298400"/>
            <a:ext cx="5799000" cy="7641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00B050"/>
              </a:buClr>
              <a:buSzPts val="4000"/>
              <a:buFont typeface="Bookman Old Style"/>
              <a:buNone/>
            </a:pPr>
            <a:r>
              <a:rPr lang="en-IN" sz="3600">
                <a:solidFill>
                  <a:srgbClr val="00B050"/>
                </a:solidFill>
                <a:latin typeface="Bookman Old Style"/>
                <a:ea typeface="Bookman Old Style"/>
                <a:cs typeface="Bookman Old Style"/>
                <a:sym typeface="Bookman Old Style"/>
              </a:rPr>
              <a:t>Who was Jairus? </a:t>
            </a:r>
            <a:endParaRPr sz="3600">
              <a:solidFill>
                <a:srgbClr val="00B050"/>
              </a:solidFill>
              <a:latin typeface="Bookman Old Style"/>
              <a:ea typeface="Bookman Old Style"/>
              <a:cs typeface="Bookman Old Style"/>
              <a:sym typeface="Bookman Old Style"/>
            </a:endParaRPr>
          </a:p>
        </p:txBody>
      </p:sp>
      <p:sp>
        <p:nvSpPr>
          <p:cNvPr id="128" name="Google Shape;128;p19"/>
          <p:cNvSpPr txBox="1">
            <a:spLocks noGrp="1"/>
          </p:cNvSpPr>
          <p:nvPr>
            <p:ph type="body" idx="1"/>
          </p:nvPr>
        </p:nvSpPr>
        <p:spPr>
          <a:xfrm>
            <a:off x="283000" y="1119100"/>
            <a:ext cx="6320400" cy="34785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None/>
            </a:pPr>
            <a:r>
              <a:rPr lang="en-IN" sz="2800" b="1">
                <a:solidFill>
                  <a:srgbClr val="00B050"/>
                </a:solidFill>
              </a:rPr>
              <a:t>Jairus</a:t>
            </a:r>
            <a:r>
              <a:rPr lang="en-IN" sz="2800"/>
              <a:t> was an important man. He was the leader of the synagogue. The synagogue was the place where the Jewish people worshipped God. Many of the Jewish leaders didn’t like Jesus or believe He was the Son of God. Maybe Jairus was a secret follower of Jesus.</a:t>
            </a:r>
            <a:endParaRPr sz="2800"/>
          </a:p>
        </p:txBody>
      </p:sp>
      <p:pic>
        <p:nvPicPr>
          <p:cNvPr id="129" name="Google Shape;129;p19" descr="Jairus leader synagogue.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7625" y="1207875"/>
            <a:ext cx="2199475" cy="3159725"/>
          </a:xfrm>
          <a:prstGeom prst="rect">
            <a:avLst/>
          </a:prstGeom>
          <a:noFill/>
          <a:ln w="9525" cap="flat" cmpd="sng">
            <a:solidFill>
              <a:srgbClr val="FF0000"/>
            </a:solidFill>
            <a:prstDash val="solid"/>
            <a:round/>
            <a:headEnd type="none" w="sm" len="sm"/>
            <a:tailEnd type="none" w="sm" len="sm"/>
          </a:ln>
        </p:spPr>
      </p:pic>
      <p:sp>
        <p:nvSpPr>
          <p:cNvPr id="130" name="Google Shape;130;p19"/>
          <p:cNvSpPr txBox="1"/>
          <p:nvPr/>
        </p:nvSpPr>
        <p:spPr>
          <a:xfrm>
            <a:off x="246900" y="4597450"/>
            <a:ext cx="8650200" cy="19236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960"/>
              <a:buFont typeface="Arial"/>
              <a:buNone/>
            </a:pPr>
            <a:r>
              <a:rPr lang="en-IN" sz="2960">
                <a:solidFill>
                  <a:schemeClr val="dk1"/>
                </a:solidFill>
                <a:latin typeface="Calibri"/>
                <a:ea typeface="Calibri"/>
                <a:cs typeface="Calibri"/>
                <a:sym typeface="Calibri"/>
              </a:rPr>
              <a:t>When his daughter was dying, it was not the Synagogue leaders he ran to, but it was to Jesus. In our most painful moments, we run to the person we trust most. Children run to their mothers.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714B20F9-D0CB-4A09-AEDF-8C82E80C3D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0" y="274650"/>
            <a:ext cx="8136600" cy="1027200"/>
          </a:xfrm>
          <a:prstGeom prst="rect">
            <a:avLst/>
          </a:prstGeom>
          <a:noFill/>
          <a:ln w="9525"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1D1B10"/>
              </a:buClr>
              <a:buSzPts val="3959"/>
              <a:buFont typeface="Calibri"/>
              <a:buNone/>
            </a:pPr>
            <a:r>
              <a:rPr lang="en-IN" sz="3600" b="1">
                <a:solidFill>
                  <a:srgbClr val="FF0000"/>
                </a:solidFill>
              </a:rPr>
              <a:t>On the way, a sick woman touched Jesus: (Text)</a:t>
            </a:r>
            <a:endParaRPr sz="3600" b="1">
              <a:solidFill>
                <a:srgbClr val="FF0000"/>
              </a:solidFill>
            </a:endParaRPr>
          </a:p>
        </p:txBody>
      </p:sp>
      <p:sp>
        <p:nvSpPr>
          <p:cNvPr id="136" name="Google Shape;136;p20"/>
          <p:cNvSpPr txBox="1">
            <a:spLocks noGrp="1"/>
          </p:cNvSpPr>
          <p:nvPr>
            <p:ph type="body" idx="1"/>
          </p:nvPr>
        </p:nvSpPr>
        <p:spPr>
          <a:xfrm>
            <a:off x="457200" y="1468125"/>
            <a:ext cx="8229600" cy="45261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3200"/>
              <a:buNone/>
            </a:pPr>
            <a:r>
              <a:rPr lang="en-IN"/>
              <a:t>Jairus was unhappy because his little girl was very sick. He begged Jesus, ‘’Please come to my home and heal my child before she dies.’’ Jesus was going with Jairus but on the way a sick woman touched Him. She had been sick for twelve years. She would be well. She believed that, if she touched Jesus, she would be well. She touched the tassels on His prayer shawl and she became well. </a:t>
            </a:r>
            <a:endParaRPr/>
          </a:p>
        </p:txBody>
      </p:sp>
      <p:pic>
        <p:nvPicPr>
          <p:cNvPr id="2" name="Picture 1">
            <a:hlinkClick r:id="rId3"/>
            <a:extLst>
              <a:ext uri="{FF2B5EF4-FFF2-40B4-BE49-F238E27FC236}">
                <a16:creationId xmlns:a16="http://schemas.microsoft.com/office/drawing/2014/main" id="{A08F729D-08A3-43FB-9F43-E05685A26B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375438" y="245275"/>
            <a:ext cx="8229600" cy="57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sz="3600" b="1">
                <a:solidFill>
                  <a:srgbClr val="0000FF"/>
                </a:solidFill>
              </a:rPr>
              <a:t>Let’s Discuss:</a:t>
            </a:r>
            <a:endParaRPr sz="3600" b="1">
              <a:solidFill>
                <a:srgbClr val="0000FF"/>
              </a:solidFill>
            </a:endParaRPr>
          </a:p>
        </p:txBody>
      </p:sp>
      <p:sp>
        <p:nvSpPr>
          <p:cNvPr id="142" name="Google Shape;142;p21"/>
          <p:cNvSpPr txBox="1">
            <a:spLocks noGrp="1"/>
          </p:cNvSpPr>
          <p:nvPr>
            <p:ph type="body" idx="1"/>
          </p:nvPr>
        </p:nvSpPr>
        <p:spPr>
          <a:xfrm>
            <a:off x="403050" y="4697775"/>
            <a:ext cx="8229600" cy="1858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IN" sz="2800" i="1">
                <a:solidFill>
                  <a:srgbClr val="0000FF"/>
                </a:solidFill>
              </a:rPr>
              <a:t>Jesus is attracted to faith. Where there is faith He responds. It doesn’t matter who you are or what you have done. It only matters that you need Him and you trust Him.</a:t>
            </a:r>
            <a:endParaRPr sz="2800" i="1">
              <a:solidFill>
                <a:srgbClr val="0000FF"/>
              </a:solidFill>
            </a:endParaRPr>
          </a:p>
        </p:txBody>
      </p:sp>
      <p:sp>
        <p:nvSpPr>
          <p:cNvPr id="143" name="Google Shape;143;p21"/>
          <p:cNvSpPr txBox="1"/>
          <p:nvPr/>
        </p:nvSpPr>
        <p:spPr>
          <a:xfrm>
            <a:off x="403050" y="820675"/>
            <a:ext cx="5086500" cy="377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IN" sz="2700">
                <a:solidFill>
                  <a:schemeClr val="dk1"/>
                </a:solidFill>
                <a:latin typeface="Calibri"/>
                <a:ea typeface="Calibri"/>
                <a:cs typeface="Calibri"/>
                <a:sym typeface="Calibri"/>
              </a:rPr>
              <a:t>Jairus is desperate. Though the synagogue leaders do not believe in Jesus, he risks their disapproval by going to Jesus. Jesus is very gracious. He does not say, “You are not from my group, you are from the group of people who don’t like me, I cannot come.” No, He follows Jairus to his house.</a:t>
            </a:r>
            <a:endParaRPr>
              <a:latin typeface="Calibri"/>
              <a:ea typeface="Calibri"/>
              <a:cs typeface="Calibri"/>
              <a:sym typeface="Calibri"/>
            </a:endParaRPr>
          </a:p>
        </p:txBody>
      </p:sp>
      <p:pic>
        <p:nvPicPr>
          <p:cNvPr id="144" name="Google Shape;144;p21"/>
          <p:cNvPicPr preferRelativeResize="0"/>
          <p:nvPr/>
        </p:nvPicPr>
        <p:blipFill>
          <a:blip r:embed="rId3">
            <a:alphaModFix/>
          </a:blip>
          <a:stretch>
            <a:fillRect/>
          </a:stretch>
        </p:blipFill>
        <p:spPr>
          <a:xfrm>
            <a:off x="5604425" y="820675"/>
            <a:ext cx="3085525" cy="3085525"/>
          </a:xfrm>
          <a:prstGeom prst="rect">
            <a:avLst/>
          </a:prstGeom>
          <a:noFill/>
          <a:ln>
            <a:noFill/>
          </a:ln>
        </p:spPr>
      </p:pic>
      <p:sp>
        <p:nvSpPr>
          <p:cNvPr id="145" name="Google Shape;145;p21"/>
          <p:cNvSpPr txBox="1"/>
          <p:nvPr/>
        </p:nvSpPr>
        <p:spPr>
          <a:xfrm>
            <a:off x="5622250" y="3943125"/>
            <a:ext cx="3085500" cy="6510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IN" sz="1800" b="1">
                <a:latin typeface="Calibri"/>
                <a:ea typeface="Calibri"/>
                <a:cs typeface="Calibri"/>
                <a:sym typeface="Calibri"/>
              </a:rPr>
              <a:t>Jairus kneeling before Jesus.</a:t>
            </a:r>
            <a:endParaRPr sz="1800" b="1">
              <a:latin typeface="Calibri"/>
              <a:ea typeface="Calibri"/>
              <a:cs typeface="Calibri"/>
              <a:sym typeface="Calibri"/>
            </a:endParaRPr>
          </a:p>
        </p:txBody>
      </p:sp>
      <p:pic>
        <p:nvPicPr>
          <p:cNvPr id="2" name="Picture 1">
            <a:hlinkClick r:id="rId4"/>
            <a:extLst>
              <a:ext uri="{FF2B5EF4-FFF2-40B4-BE49-F238E27FC236}">
                <a16:creationId xmlns:a16="http://schemas.microsoft.com/office/drawing/2014/main" id="{C70E79F5-5063-4203-A7CC-D90AF1FBC1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7" y="6612051"/>
            <a:ext cx="1272746" cy="2245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On-screen Show (4:3)</PresentationFormat>
  <Paragraphs>126</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Cambria Math</vt:lpstr>
      <vt:lpstr>Sorts Mill Goudy</vt:lpstr>
      <vt:lpstr>Arial</vt:lpstr>
      <vt:lpstr>Bookman Old Style</vt:lpstr>
      <vt:lpstr>Calibri</vt:lpstr>
      <vt:lpstr>Quintessential</vt:lpstr>
      <vt:lpstr>Algerian</vt:lpstr>
      <vt:lpstr>Rosarivo</vt:lpstr>
      <vt:lpstr>Office Theme</vt:lpstr>
      <vt:lpstr>PowerPoint Presentation</vt:lpstr>
      <vt:lpstr>Story overview</vt:lpstr>
      <vt:lpstr>Background story:</vt:lpstr>
      <vt:lpstr>Introduction:</vt:lpstr>
      <vt:lpstr>Jairus Come to Jesus (Text)</vt:lpstr>
      <vt:lpstr>Let’s expand:</vt:lpstr>
      <vt:lpstr>Who was Jairus? </vt:lpstr>
      <vt:lpstr>On the way, a sick woman touched Jesus: (Text)</vt:lpstr>
      <vt:lpstr>Let’s Discuss:</vt:lpstr>
      <vt:lpstr>Faith Comes by Hearing …..</vt:lpstr>
      <vt:lpstr>“Power Has gone out of Me.”TEXT</vt:lpstr>
      <vt:lpstr>A Walking Power Station</vt:lpstr>
      <vt:lpstr>A lesson to learn:</vt:lpstr>
      <vt:lpstr>How to Honour Jesus</vt:lpstr>
      <vt:lpstr>Assignment  Write the answers in your copy and photograph, send to Google classroom. Write your name on the page with class and roll number.</vt:lpstr>
      <vt:lpstr>PowerPoint Presentation</vt:lpstr>
      <vt:lpstr>“Your Daughter is Dead (Text)</vt:lpstr>
      <vt:lpstr>Let’s Discuss:</vt:lpstr>
      <vt:lpstr>PowerPoint Presentation</vt:lpstr>
      <vt:lpstr>You Are Protected by God</vt:lpstr>
      <vt:lpstr>Believing in the Impossible.</vt:lpstr>
      <vt:lpstr>Jesus had raised the little girl: (Text)</vt:lpstr>
      <vt:lpstr>Let’s discuss:</vt:lpstr>
      <vt:lpstr>Our God is the God of the Impossible</vt:lpstr>
      <vt:lpstr>PowerPoint Presentation</vt:lpstr>
      <vt:lpstr>How well do you remember the story? (P-25)</vt:lpstr>
      <vt:lpstr>PowerPoint Presentation</vt:lpstr>
      <vt:lpstr>Answer the following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Ketoulhou Paira</cp:lastModifiedBy>
  <cp:revision>2</cp:revision>
  <dcterms:modified xsi:type="dcterms:W3CDTF">2020-10-13T18:11:42Z</dcterms:modified>
</cp:coreProperties>
</file>