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9" r:id="rId2"/>
    <p:sldId id="258"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72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621798-272B-7742-9C81-A006CBC15B2C}" type="datetimeFigureOut">
              <a:rPr lang="en-US" smtClean="0"/>
              <a:t>11/19/2020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533BF2-ADCB-944C-A2E2-5347DCE3E16B}" type="slidenum">
              <a:rPr lang="en-US" smtClean="0"/>
              <a:t>‹#›</a:t>
            </a:fld>
            <a:endParaRPr lang="en-US"/>
          </a:p>
        </p:txBody>
      </p:sp>
    </p:spTree>
    <p:extLst>
      <p:ext uri="{BB962C8B-B14F-4D97-AF65-F5344CB8AC3E}">
        <p14:creationId xmlns:p14="http://schemas.microsoft.com/office/powerpoint/2010/main" val="1627564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2FCE2E1-9779-49A4-B724-754562C22D4B}" type="slidenum">
              <a:rPr lang="en-GB" smtClean="0"/>
              <a:pPr/>
              <a:t>19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0B9AE-D68E-174C-9429-50A369FA02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2883B4-03C0-F34F-8E29-634DBBDD00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2C5751-C046-D64D-920C-BE26892744C6}"/>
              </a:ext>
            </a:extLst>
          </p:cNvPr>
          <p:cNvSpPr>
            <a:spLocks noGrp="1"/>
          </p:cNvSpPr>
          <p:nvPr>
            <p:ph type="dt" sz="half" idx="10"/>
          </p:nvPr>
        </p:nvSpPr>
        <p:spPr/>
        <p:txBody>
          <a:bodyPr/>
          <a:lstStyle/>
          <a:p>
            <a:fld id="{436F7D02-FA0A-8944-B408-BE63A70E6E79}" type="datetimeFigureOut">
              <a:rPr lang="en-US" smtClean="0"/>
              <a:t>11/19/2020</a:t>
            </a:fld>
            <a:endParaRPr lang="en-US"/>
          </a:p>
        </p:txBody>
      </p:sp>
      <p:sp>
        <p:nvSpPr>
          <p:cNvPr id="5" name="Footer Placeholder 4">
            <a:extLst>
              <a:ext uri="{FF2B5EF4-FFF2-40B4-BE49-F238E27FC236}">
                <a16:creationId xmlns:a16="http://schemas.microsoft.com/office/drawing/2014/main" id="{86CBDF8F-347D-4E42-867C-63B1F31170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A0D548-1E6F-204D-8A74-607431CCDEE0}"/>
              </a:ext>
            </a:extLst>
          </p:cNvPr>
          <p:cNvSpPr>
            <a:spLocks noGrp="1"/>
          </p:cNvSpPr>
          <p:nvPr>
            <p:ph type="sldNum" sz="quarter" idx="12"/>
          </p:nvPr>
        </p:nvSpPr>
        <p:spPr/>
        <p:txBody>
          <a:bodyPr/>
          <a:lstStyle/>
          <a:p>
            <a:fld id="{2C272D5F-390B-294F-8BEB-416D734DAAE7}" type="slidenum">
              <a:rPr lang="en-US" smtClean="0"/>
              <a:t>‹#›</a:t>
            </a:fld>
            <a:endParaRPr lang="en-US"/>
          </a:p>
        </p:txBody>
      </p:sp>
    </p:spTree>
    <p:extLst>
      <p:ext uri="{BB962C8B-B14F-4D97-AF65-F5344CB8AC3E}">
        <p14:creationId xmlns:p14="http://schemas.microsoft.com/office/powerpoint/2010/main" val="3044152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CE262-6508-F34E-8697-92D0777D89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8ED56C-ECE5-424D-8F96-9448213768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694DC8-6E8C-E346-90BA-525FED2DE85B}"/>
              </a:ext>
            </a:extLst>
          </p:cNvPr>
          <p:cNvSpPr>
            <a:spLocks noGrp="1"/>
          </p:cNvSpPr>
          <p:nvPr>
            <p:ph type="dt" sz="half" idx="10"/>
          </p:nvPr>
        </p:nvSpPr>
        <p:spPr/>
        <p:txBody>
          <a:bodyPr/>
          <a:lstStyle/>
          <a:p>
            <a:fld id="{436F7D02-FA0A-8944-B408-BE63A70E6E79}" type="datetimeFigureOut">
              <a:rPr lang="en-US" smtClean="0"/>
              <a:t>11/19/2020</a:t>
            </a:fld>
            <a:endParaRPr lang="en-US"/>
          </a:p>
        </p:txBody>
      </p:sp>
      <p:sp>
        <p:nvSpPr>
          <p:cNvPr id="5" name="Footer Placeholder 4">
            <a:extLst>
              <a:ext uri="{FF2B5EF4-FFF2-40B4-BE49-F238E27FC236}">
                <a16:creationId xmlns:a16="http://schemas.microsoft.com/office/drawing/2014/main" id="{BE66B91E-E55D-E247-8369-BC80183D1D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DDC21D-D7E4-4A43-A5B5-DB15A0A9AFF9}"/>
              </a:ext>
            </a:extLst>
          </p:cNvPr>
          <p:cNvSpPr>
            <a:spLocks noGrp="1"/>
          </p:cNvSpPr>
          <p:nvPr>
            <p:ph type="sldNum" sz="quarter" idx="12"/>
          </p:nvPr>
        </p:nvSpPr>
        <p:spPr/>
        <p:txBody>
          <a:bodyPr/>
          <a:lstStyle/>
          <a:p>
            <a:fld id="{2C272D5F-390B-294F-8BEB-416D734DAAE7}" type="slidenum">
              <a:rPr lang="en-US" smtClean="0"/>
              <a:t>‹#›</a:t>
            </a:fld>
            <a:endParaRPr lang="en-US"/>
          </a:p>
        </p:txBody>
      </p:sp>
    </p:spTree>
    <p:extLst>
      <p:ext uri="{BB962C8B-B14F-4D97-AF65-F5344CB8AC3E}">
        <p14:creationId xmlns:p14="http://schemas.microsoft.com/office/powerpoint/2010/main" val="1459765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34C89C-A404-5840-B1A7-990DA59E39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4A52DD-B2DA-3C43-ACEF-46E864DD1D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608DCE-203D-AE4D-AB3A-60A1705CDA60}"/>
              </a:ext>
            </a:extLst>
          </p:cNvPr>
          <p:cNvSpPr>
            <a:spLocks noGrp="1"/>
          </p:cNvSpPr>
          <p:nvPr>
            <p:ph type="dt" sz="half" idx="10"/>
          </p:nvPr>
        </p:nvSpPr>
        <p:spPr/>
        <p:txBody>
          <a:bodyPr/>
          <a:lstStyle/>
          <a:p>
            <a:fld id="{436F7D02-FA0A-8944-B408-BE63A70E6E79}" type="datetimeFigureOut">
              <a:rPr lang="en-US" smtClean="0"/>
              <a:t>11/19/2020</a:t>
            </a:fld>
            <a:endParaRPr lang="en-US"/>
          </a:p>
        </p:txBody>
      </p:sp>
      <p:sp>
        <p:nvSpPr>
          <p:cNvPr id="5" name="Footer Placeholder 4">
            <a:extLst>
              <a:ext uri="{FF2B5EF4-FFF2-40B4-BE49-F238E27FC236}">
                <a16:creationId xmlns:a16="http://schemas.microsoft.com/office/drawing/2014/main" id="{BCF23459-66C8-2548-B689-7176201615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15E134-41E0-1A40-9548-6EC0BAE851B4}"/>
              </a:ext>
            </a:extLst>
          </p:cNvPr>
          <p:cNvSpPr>
            <a:spLocks noGrp="1"/>
          </p:cNvSpPr>
          <p:nvPr>
            <p:ph type="sldNum" sz="quarter" idx="12"/>
          </p:nvPr>
        </p:nvSpPr>
        <p:spPr/>
        <p:txBody>
          <a:bodyPr/>
          <a:lstStyle/>
          <a:p>
            <a:fld id="{2C272D5F-390B-294F-8BEB-416D734DAAE7}" type="slidenum">
              <a:rPr lang="en-US" smtClean="0"/>
              <a:t>‹#›</a:t>
            </a:fld>
            <a:endParaRPr lang="en-US"/>
          </a:p>
        </p:txBody>
      </p:sp>
    </p:spTree>
    <p:extLst>
      <p:ext uri="{BB962C8B-B14F-4D97-AF65-F5344CB8AC3E}">
        <p14:creationId xmlns:p14="http://schemas.microsoft.com/office/powerpoint/2010/main" val="2021080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CE561-08D7-B24D-AB04-DD72F83AC6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FC3F44-5C17-7848-A875-4B1A385AD9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C8EE66-754B-1B47-95C4-F2809C79A163}"/>
              </a:ext>
            </a:extLst>
          </p:cNvPr>
          <p:cNvSpPr>
            <a:spLocks noGrp="1"/>
          </p:cNvSpPr>
          <p:nvPr>
            <p:ph type="dt" sz="half" idx="10"/>
          </p:nvPr>
        </p:nvSpPr>
        <p:spPr/>
        <p:txBody>
          <a:bodyPr/>
          <a:lstStyle/>
          <a:p>
            <a:fld id="{436F7D02-FA0A-8944-B408-BE63A70E6E79}" type="datetimeFigureOut">
              <a:rPr lang="en-US" smtClean="0"/>
              <a:t>11/19/2020</a:t>
            </a:fld>
            <a:endParaRPr lang="en-US"/>
          </a:p>
        </p:txBody>
      </p:sp>
      <p:sp>
        <p:nvSpPr>
          <p:cNvPr id="5" name="Footer Placeholder 4">
            <a:extLst>
              <a:ext uri="{FF2B5EF4-FFF2-40B4-BE49-F238E27FC236}">
                <a16:creationId xmlns:a16="http://schemas.microsoft.com/office/drawing/2014/main" id="{ABBB526A-DA2B-F44D-BD28-FC78CE67D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F9DA83-CAD9-B948-B787-7E6BEE76FD33}"/>
              </a:ext>
            </a:extLst>
          </p:cNvPr>
          <p:cNvSpPr>
            <a:spLocks noGrp="1"/>
          </p:cNvSpPr>
          <p:nvPr>
            <p:ph type="sldNum" sz="quarter" idx="12"/>
          </p:nvPr>
        </p:nvSpPr>
        <p:spPr/>
        <p:txBody>
          <a:bodyPr/>
          <a:lstStyle/>
          <a:p>
            <a:fld id="{2C272D5F-390B-294F-8BEB-416D734DAAE7}" type="slidenum">
              <a:rPr lang="en-US" smtClean="0"/>
              <a:t>‹#›</a:t>
            </a:fld>
            <a:endParaRPr lang="en-US"/>
          </a:p>
        </p:txBody>
      </p:sp>
    </p:spTree>
    <p:extLst>
      <p:ext uri="{BB962C8B-B14F-4D97-AF65-F5344CB8AC3E}">
        <p14:creationId xmlns:p14="http://schemas.microsoft.com/office/powerpoint/2010/main" val="2095405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D9D68-5223-5244-AEF6-B5D583A451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3B773-D054-4A45-9EC6-BCC15C7105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F6AF7A-E02D-C042-A67D-B05A64A0AF23}"/>
              </a:ext>
            </a:extLst>
          </p:cNvPr>
          <p:cNvSpPr>
            <a:spLocks noGrp="1"/>
          </p:cNvSpPr>
          <p:nvPr>
            <p:ph type="dt" sz="half" idx="10"/>
          </p:nvPr>
        </p:nvSpPr>
        <p:spPr/>
        <p:txBody>
          <a:bodyPr/>
          <a:lstStyle/>
          <a:p>
            <a:fld id="{436F7D02-FA0A-8944-B408-BE63A70E6E79}" type="datetimeFigureOut">
              <a:rPr lang="en-US" smtClean="0"/>
              <a:t>11/19/2020</a:t>
            </a:fld>
            <a:endParaRPr lang="en-US"/>
          </a:p>
        </p:txBody>
      </p:sp>
      <p:sp>
        <p:nvSpPr>
          <p:cNvPr id="5" name="Footer Placeholder 4">
            <a:extLst>
              <a:ext uri="{FF2B5EF4-FFF2-40B4-BE49-F238E27FC236}">
                <a16:creationId xmlns:a16="http://schemas.microsoft.com/office/drawing/2014/main" id="{6FA5B2E2-FDC5-C940-94E1-C7B6F45833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9642E2-8B36-ED49-8C45-47177F003CCE}"/>
              </a:ext>
            </a:extLst>
          </p:cNvPr>
          <p:cNvSpPr>
            <a:spLocks noGrp="1"/>
          </p:cNvSpPr>
          <p:nvPr>
            <p:ph type="sldNum" sz="quarter" idx="12"/>
          </p:nvPr>
        </p:nvSpPr>
        <p:spPr/>
        <p:txBody>
          <a:bodyPr/>
          <a:lstStyle/>
          <a:p>
            <a:fld id="{2C272D5F-390B-294F-8BEB-416D734DAAE7}" type="slidenum">
              <a:rPr lang="en-US" smtClean="0"/>
              <a:t>‹#›</a:t>
            </a:fld>
            <a:endParaRPr lang="en-US"/>
          </a:p>
        </p:txBody>
      </p:sp>
    </p:spTree>
    <p:extLst>
      <p:ext uri="{BB962C8B-B14F-4D97-AF65-F5344CB8AC3E}">
        <p14:creationId xmlns:p14="http://schemas.microsoft.com/office/powerpoint/2010/main" val="3689252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633FE-8298-A94C-AE3F-F3F2526EF2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658150-0BC6-8049-BE76-14EDD8D182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47156F-42D5-864E-A03B-6EB5527417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0B5DE7-DD23-2541-AF04-8EDA3F055B59}"/>
              </a:ext>
            </a:extLst>
          </p:cNvPr>
          <p:cNvSpPr>
            <a:spLocks noGrp="1"/>
          </p:cNvSpPr>
          <p:nvPr>
            <p:ph type="dt" sz="half" idx="10"/>
          </p:nvPr>
        </p:nvSpPr>
        <p:spPr/>
        <p:txBody>
          <a:bodyPr/>
          <a:lstStyle/>
          <a:p>
            <a:fld id="{436F7D02-FA0A-8944-B408-BE63A70E6E79}" type="datetimeFigureOut">
              <a:rPr lang="en-US" smtClean="0"/>
              <a:t>11/19/2020</a:t>
            </a:fld>
            <a:endParaRPr lang="en-US"/>
          </a:p>
        </p:txBody>
      </p:sp>
      <p:sp>
        <p:nvSpPr>
          <p:cNvPr id="6" name="Footer Placeholder 5">
            <a:extLst>
              <a:ext uri="{FF2B5EF4-FFF2-40B4-BE49-F238E27FC236}">
                <a16:creationId xmlns:a16="http://schemas.microsoft.com/office/drawing/2014/main" id="{3A601299-7D35-3042-8E69-2E94E0EE09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3BA1B3-0DB0-EE44-AC8D-5F8B905C74C1}"/>
              </a:ext>
            </a:extLst>
          </p:cNvPr>
          <p:cNvSpPr>
            <a:spLocks noGrp="1"/>
          </p:cNvSpPr>
          <p:nvPr>
            <p:ph type="sldNum" sz="quarter" idx="12"/>
          </p:nvPr>
        </p:nvSpPr>
        <p:spPr/>
        <p:txBody>
          <a:bodyPr/>
          <a:lstStyle/>
          <a:p>
            <a:fld id="{2C272D5F-390B-294F-8BEB-416D734DAAE7}" type="slidenum">
              <a:rPr lang="en-US" smtClean="0"/>
              <a:t>‹#›</a:t>
            </a:fld>
            <a:endParaRPr lang="en-US"/>
          </a:p>
        </p:txBody>
      </p:sp>
    </p:spTree>
    <p:extLst>
      <p:ext uri="{BB962C8B-B14F-4D97-AF65-F5344CB8AC3E}">
        <p14:creationId xmlns:p14="http://schemas.microsoft.com/office/powerpoint/2010/main" val="3002108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CDABA-3E0F-4E4C-9CDB-6AA2FF0A60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D4112D-9D86-9B43-B1E7-9A52E87A11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BC1B60-B237-DB4E-B639-4629BC6A45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0D917E-EC2A-7341-89A1-19BCF610A6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F3023B-C4B6-4647-BD07-DD2322363F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A37FB2-E655-5A42-8597-2FFCAA4CBC8E}"/>
              </a:ext>
            </a:extLst>
          </p:cNvPr>
          <p:cNvSpPr>
            <a:spLocks noGrp="1"/>
          </p:cNvSpPr>
          <p:nvPr>
            <p:ph type="dt" sz="half" idx="10"/>
          </p:nvPr>
        </p:nvSpPr>
        <p:spPr/>
        <p:txBody>
          <a:bodyPr/>
          <a:lstStyle/>
          <a:p>
            <a:fld id="{436F7D02-FA0A-8944-B408-BE63A70E6E79}" type="datetimeFigureOut">
              <a:rPr lang="en-US" smtClean="0"/>
              <a:t>11/19/2020</a:t>
            </a:fld>
            <a:endParaRPr lang="en-US"/>
          </a:p>
        </p:txBody>
      </p:sp>
      <p:sp>
        <p:nvSpPr>
          <p:cNvPr id="8" name="Footer Placeholder 7">
            <a:extLst>
              <a:ext uri="{FF2B5EF4-FFF2-40B4-BE49-F238E27FC236}">
                <a16:creationId xmlns:a16="http://schemas.microsoft.com/office/drawing/2014/main" id="{D0B43E77-1665-B145-9757-CC3D703FD4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1E28C5-1A1B-8D49-AE9B-616FEFE3B160}"/>
              </a:ext>
            </a:extLst>
          </p:cNvPr>
          <p:cNvSpPr>
            <a:spLocks noGrp="1"/>
          </p:cNvSpPr>
          <p:nvPr>
            <p:ph type="sldNum" sz="quarter" idx="12"/>
          </p:nvPr>
        </p:nvSpPr>
        <p:spPr/>
        <p:txBody>
          <a:bodyPr/>
          <a:lstStyle/>
          <a:p>
            <a:fld id="{2C272D5F-390B-294F-8BEB-416D734DAAE7}" type="slidenum">
              <a:rPr lang="en-US" smtClean="0"/>
              <a:t>‹#›</a:t>
            </a:fld>
            <a:endParaRPr lang="en-US"/>
          </a:p>
        </p:txBody>
      </p:sp>
    </p:spTree>
    <p:extLst>
      <p:ext uri="{BB962C8B-B14F-4D97-AF65-F5344CB8AC3E}">
        <p14:creationId xmlns:p14="http://schemas.microsoft.com/office/powerpoint/2010/main" val="3054348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001D6-05EC-F14A-A3A1-75768948A2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A6635E-D0E7-F94C-9E97-C7D84F377A67}"/>
              </a:ext>
            </a:extLst>
          </p:cNvPr>
          <p:cNvSpPr>
            <a:spLocks noGrp="1"/>
          </p:cNvSpPr>
          <p:nvPr>
            <p:ph type="dt" sz="half" idx="10"/>
          </p:nvPr>
        </p:nvSpPr>
        <p:spPr/>
        <p:txBody>
          <a:bodyPr/>
          <a:lstStyle/>
          <a:p>
            <a:fld id="{436F7D02-FA0A-8944-B408-BE63A70E6E79}" type="datetimeFigureOut">
              <a:rPr lang="en-US" smtClean="0"/>
              <a:t>11/19/2020</a:t>
            </a:fld>
            <a:endParaRPr lang="en-US"/>
          </a:p>
        </p:txBody>
      </p:sp>
      <p:sp>
        <p:nvSpPr>
          <p:cNvPr id="4" name="Footer Placeholder 3">
            <a:extLst>
              <a:ext uri="{FF2B5EF4-FFF2-40B4-BE49-F238E27FC236}">
                <a16:creationId xmlns:a16="http://schemas.microsoft.com/office/drawing/2014/main" id="{57A21978-5451-234C-9C54-13920CBB5A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E414F8-07FF-4942-A792-8227E96190A5}"/>
              </a:ext>
            </a:extLst>
          </p:cNvPr>
          <p:cNvSpPr>
            <a:spLocks noGrp="1"/>
          </p:cNvSpPr>
          <p:nvPr>
            <p:ph type="sldNum" sz="quarter" idx="12"/>
          </p:nvPr>
        </p:nvSpPr>
        <p:spPr/>
        <p:txBody>
          <a:bodyPr/>
          <a:lstStyle/>
          <a:p>
            <a:fld id="{2C272D5F-390B-294F-8BEB-416D734DAAE7}" type="slidenum">
              <a:rPr lang="en-US" smtClean="0"/>
              <a:t>‹#›</a:t>
            </a:fld>
            <a:endParaRPr lang="en-US"/>
          </a:p>
        </p:txBody>
      </p:sp>
    </p:spTree>
    <p:extLst>
      <p:ext uri="{BB962C8B-B14F-4D97-AF65-F5344CB8AC3E}">
        <p14:creationId xmlns:p14="http://schemas.microsoft.com/office/powerpoint/2010/main" val="3501830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F86355-4594-3E49-B892-DA5453DC666E}"/>
              </a:ext>
            </a:extLst>
          </p:cNvPr>
          <p:cNvSpPr>
            <a:spLocks noGrp="1"/>
          </p:cNvSpPr>
          <p:nvPr>
            <p:ph type="dt" sz="half" idx="10"/>
          </p:nvPr>
        </p:nvSpPr>
        <p:spPr/>
        <p:txBody>
          <a:bodyPr/>
          <a:lstStyle/>
          <a:p>
            <a:fld id="{436F7D02-FA0A-8944-B408-BE63A70E6E79}" type="datetimeFigureOut">
              <a:rPr lang="en-US" smtClean="0"/>
              <a:t>11/19/2020</a:t>
            </a:fld>
            <a:endParaRPr lang="en-US"/>
          </a:p>
        </p:txBody>
      </p:sp>
      <p:sp>
        <p:nvSpPr>
          <p:cNvPr id="3" name="Footer Placeholder 2">
            <a:extLst>
              <a:ext uri="{FF2B5EF4-FFF2-40B4-BE49-F238E27FC236}">
                <a16:creationId xmlns:a16="http://schemas.microsoft.com/office/drawing/2014/main" id="{80664040-D5D9-3449-B498-4896A03E96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814CA3-6E67-4E4B-8EED-D07133976626}"/>
              </a:ext>
            </a:extLst>
          </p:cNvPr>
          <p:cNvSpPr>
            <a:spLocks noGrp="1"/>
          </p:cNvSpPr>
          <p:nvPr>
            <p:ph type="sldNum" sz="quarter" idx="12"/>
          </p:nvPr>
        </p:nvSpPr>
        <p:spPr/>
        <p:txBody>
          <a:bodyPr/>
          <a:lstStyle/>
          <a:p>
            <a:fld id="{2C272D5F-390B-294F-8BEB-416D734DAAE7}" type="slidenum">
              <a:rPr lang="en-US" smtClean="0"/>
              <a:t>‹#›</a:t>
            </a:fld>
            <a:endParaRPr lang="en-US"/>
          </a:p>
        </p:txBody>
      </p:sp>
    </p:spTree>
    <p:extLst>
      <p:ext uri="{BB962C8B-B14F-4D97-AF65-F5344CB8AC3E}">
        <p14:creationId xmlns:p14="http://schemas.microsoft.com/office/powerpoint/2010/main" val="1928713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8DD08-5FCB-9E41-8446-681C7104DC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2AA582-D610-5547-838B-153DF28322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C28623-08A2-D24F-881B-388A86F413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7C74F8-BC1E-1040-AF6F-469DE1D4C2BA}"/>
              </a:ext>
            </a:extLst>
          </p:cNvPr>
          <p:cNvSpPr>
            <a:spLocks noGrp="1"/>
          </p:cNvSpPr>
          <p:nvPr>
            <p:ph type="dt" sz="half" idx="10"/>
          </p:nvPr>
        </p:nvSpPr>
        <p:spPr/>
        <p:txBody>
          <a:bodyPr/>
          <a:lstStyle/>
          <a:p>
            <a:fld id="{436F7D02-FA0A-8944-B408-BE63A70E6E79}" type="datetimeFigureOut">
              <a:rPr lang="en-US" smtClean="0"/>
              <a:t>11/19/2020</a:t>
            </a:fld>
            <a:endParaRPr lang="en-US"/>
          </a:p>
        </p:txBody>
      </p:sp>
      <p:sp>
        <p:nvSpPr>
          <p:cNvPr id="6" name="Footer Placeholder 5">
            <a:extLst>
              <a:ext uri="{FF2B5EF4-FFF2-40B4-BE49-F238E27FC236}">
                <a16:creationId xmlns:a16="http://schemas.microsoft.com/office/drawing/2014/main" id="{1E985731-EC26-7A4D-803F-685ABCDDF2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B8137C-6633-B94B-AF1B-FA481C1AFAF0}"/>
              </a:ext>
            </a:extLst>
          </p:cNvPr>
          <p:cNvSpPr>
            <a:spLocks noGrp="1"/>
          </p:cNvSpPr>
          <p:nvPr>
            <p:ph type="sldNum" sz="quarter" idx="12"/>
          </p:nvPr>
        </p:nvSpPr>
        <p:spPr/>
        <p:txBody>
          <a:bodyPr/>
          <a:lstStyle/>
          <a:p>
            <a:fld id="{2C272D5F-390B-294F-8BEB-416D734DAAE7}" type="slidenum">
              <a:rPr lang="en-US" smtClean="0"/>
              <a:t>‹#›</a:t>
            </a:fld>
            <a:endParaRPr lang="en-US"/>
          </a:p>
        </p:txBody>
      </p:sp>
    </p:spTree>
    <p:extLst>
      <p:ext uri="{BB962C8B-B14F-4D97-AF65-F5344CB8AC3E}">
        <p14:creationId xmlns:p14="http://schemas.microsoft.com/office/powerpoint/2010/main" val="3903648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CFDC6-E52F-BB40-81B0-8DDBF124CD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DE828F-5432-924F-9AED-0990FE06AA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88A98D-BC1E-484D-A1A2-ADA639BA1C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EBA8E5-BC43-B64F-8ABE-F79921D28002}"/>
              </a:ext>
            </a:extLst>
          </p:cNvPr>
          <p:cNvSpPr>
            <a:spLocks noGrp="1"/>
          </p:cNvSpPr>
          <p:nvPr>
            <p:ph type="dt" sz="half" idx="10"/>
          </p:nvPr>
        </p:nvSpPr>
        <p:spPr/>
        <p:txBody>
          <a:bodyPr/>
          <a:lstStyle/>
          <a:p>
            <a:fld id="{436F7D02-FA0A-8944-B408-BE63A70E6E79}" type="datetimeFigureOut">
              <a:rPr lang="en-US" smtClean="0"/>
              <a:t>11/19/2020</a:t>
            </a:fld>
            <a:endParaRPr lang="en-US"/>
          </a:p>
        </p:txBody>
      </p:sp>
      <p:sp>
        <p:nvSpPr>
          <p:cNvPr id="6" name="Footer Placeholder 5">
            <a:extLst>
              <a:ext uri="{FF2B5EF4-FFF2-40B4-BE49-F238E27FC236}">
                <a16:creationId xmlns:a16="http://schemas.microsoft.com/office/drawing/2014/main" id="{8A8ACEA5-BF7A-504E-8BA2-A8C354B50A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55BCBA-7653-EF4A-B995-037CA9BD880E}"/>
              </a:ext>
            </a:extLst>
          </p:cNvPr>
          <p:cNvSpPr>
            <a:spLocks noGrp="1"/>
          </p:cNvSpPr>
          <p:nvPr>
            <p:ph type="sldNum" sz="quarter" idx="12"/>
          </p:nvPr>
        </p:nvSpPr>
        <p:spPr/>
        <p:txBody>
          <a:bodyPr/>
          <a:lstStyle/>
          <a:p>
            <a:fld id="{2C272D5F-390B-294F-8BEB-416D734DAAE7}" type="slidenum">
              <a:rPr lang="en-US" smtClean="0"/>
              <a:t>‹#›</a:t>
            </a:fld>
            <a:endParaRPr lang="en-US"/>
          </a:p>
        </p:txBody>
      </p:sp>
    </p:spTree>
    <p:extLst>
      <p:ext uri="{BB962C8B-B14F-4D97-AF65-F5344CB8AC3E}">
        <p14:creationId xmlns:p14="http://schemas.microsoft.com/office/powerpoint/2010/main" val="3555223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546E3F-4DE6-9849-B1B4-B80E95F1CD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C6B7D1-12C1-7C46-935C-7633B6DC06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BE3410-C6A4-CA4D-B6FD-129007FBBA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F7D02-FA0A-8944-B408-BE63A70E6E79}" type="datetimeFigureOut">
              <a:rPr lang="en-US" smtClean="0"/>
              <a:t>11/19/2020</a:t>
            </a:fld>
            <a:endParaRPr lang="en-US"/>
          </a:p>
        </p:txBody>
      </p:sp>
      <p:sp>
        <p:nvSpPr>
          <p:cNvPr id="5" name="Footer Placeholder 4">
            <a:extLst>
              <a:ext uri="{FF2B5EF4-FFF2-40B4-BE49-F238E27FC236}">
                <a16:creationId xmlns:a16="http://schemas.microsoft.com/office/drawing/2014/main" id="{E2866F5A-F7F9-B143-81C5-607F8EC01E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705017-96D3-B64E-9BF2-AF1113911B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272D5F-390B-294F-8BEB-416D734DAAE7}" type="slidenum">
              <a:rPr lang="en-US" smtClean="0"/>
              <a:t>‹#›</a:t>
            </a:fld>
            <a:endParaRPr lang="en-US"/>
          </a:p>
        </p:txBody>
      </p:sp>
    </p:spTree>
    <p:extLst>
      <p:ext uri="{BB962C8B-B14F-4D97-AF65-F5344CB8AC3E}">
        <p14:creationId xmlns:p14="http://schemas.microsoft.com/office/powerpoint/2010/main" val="3234820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hyperlink" Target="https://graceacademydimapur.com/index.php/class-3-mathematics/" TargetMode="External"/><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graceacademydimapur.com/index.php/class-3-mathematics/"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www.google.co.uk/url?sa=i&amp;rct=j&amp;q=place+value+dice&amp;source=images&amp;cd=&amp;cad=rja&amp;uact=8&amp;docid=x8nm7gmmd_leeM&amp;tbnid=q7bJIhvJos_akM:&amp;ved=0CAUQjRw&amp;url=http://www.educatorsoutlet.com/index.php?main_page=product_info&amp;products_id=6000&amp;ei=WqmeU__bKJKY0QX164CQDg&amp;bvm=bv.68911936,d.ZWU&amp;psig=AFQjCNElbJ7Y2gn7xxkYp7NP15AjzXOB8w&amp;ust=1402993336569933" TargetMode="External"/><Relationship Id="rId3" Type="http://schemas.openxmlformats.org/officeDocument/2006/relationships/image" Target="../media/image37.png"/><Relationship Id="rId7" Type="http://schemas.openxmlformats.org/officeDocument/2006/relationships/image" Target="../media/image40.jpeg"/><Relationship Id="rId12" Type="http://schemas.openxmlformats.org/officeDocument/2006/relationships/image" Target="../media/image5.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hyperlink" Target="http://www.google.co.uk/url?sa=i&amp;rct=j&amp;q=numicon&amp;source=images&amp;cd=&amp;cad=rja&amp;uact=8&amp;docid=ljEnZd4Rn8jxjM&amp;tbnid=rLxIfv2lLKA0xM:&amp;ved=0CAUQjRw&amp;url=http://www.eleanorpalmer.camden.sch.uk/home-learning/httpwww-numicon-comnumicon_fornumicon-for-use-at-home-aspx/&amp;ei=r6meU8fDD6uX0QWm5oHoCA&amp;bvm=bv.68911936,d.d2k&amp;psig=AFQjCNHaswmtXWWbl0H31fj3o09MGOR5GA&amp;ust=1402993438468322" TargetMode="External"/><Relationship Id="rId11" Type="http://schemas.openxmlformats.org/officeDocument/2006/relationships/hyperlink" Target="https://graceacademydimapur.com/index.php/class-3-mathematics/" TargetMode="External"/><Relationship Id="rId5" Type="http://schemas.openxmlformats.org/officeDocument/2006/relationships/image" Target="../media/image39.png"/><Relationship Id="rId10" Type="http://schemas.openxmlformats.org/officeDocument/2006/relationships/image" Target="../media/image42.png"/><Relationship Id="rId4" Type="http://schemas.openxmlformats.org/officeDocument/2006/relationships/image" Target="../media/image38.png"/><Relationship Id="rId9" Type="http://schemas.openxmlformats.org/officeDocument/2006/relationships/image" Target="../media/image41.jpeg"/></Relationships>
</file>

<file path=ppt/slides/_rels/slide13.xml.rels><?xml version="1.0" encoding="UTF-8" standalone="yes"?>
<Relationships xmlns="http://schemas.openxmlformats.org/package/2006/relationships"><Relationship Id="rId8" Type="http://schemas.openxmlformats.org/officeDocument/2006/relationships/hyperlink" Target="https://graceacademydimapur.com/index.php/class-3-mathematics/" TargetMode="External"/><Relationship Id="rId3" Type="http://schemas.openxmlformats.org/officeDocument/2006/relationships/image" Target="../media/image44.png"/><Relationship Id="rId7" Type="http://schemas.openxmlformats.org/officeDocument/2006/relationships/image" Target="../media/image48.wmf"/><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wmf"/><Relationship Id="rId5" Type="http://schemas.openxmlformats.org/officeDocument/2006/relationships/image" Target="../media/image46.wmf"/><Relationship Id="rId4" Type="http://schemas.openxmlformats.org/officeDocument/2006/relationships/image" Target="../media/image45.png"/><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hyperlink" Target="https://graceacademydimapur.com/index.php/class-3-mathematics/" TargetMode="External"/><Relationship Id="rId3" Type="http://schemas.openxmlformats.org/officeDocument/2006/relationships/image" Target="../media/image50.png"/><Relationship Id="rId7" Type="http://schemas.openxmlformats.org/officeDocument/2006/relationships/image" Target="../media/image52.jpe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47.wmf"/><Relationship Id="rId5" Type="http://schemas.openxmlformats.org/officeDocument/2006/relationships/image" Target="../media/image9.png"/><Relationship Id="rId4" Type="http://schemas.openxmlformats.org/officeDocument/2006/relationships/image" Target="../media/image51.png"/><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graceacademydimapur.com/index.php/class-3-mathematics/" TargetMode="External"/><Relationship Id="rId4" Type="http://schemas.openxmlformats.org/officeDocument/2006/relationships/image" Target="../media/image55.jpe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5.png"/><Relationship Id="rId7" Type="http://schemas.openxmlformats.org/officeDocument/2006/relationships/hyperlink" Target="https://graceacademydimapur.com/index.php/class-3-mathematics/"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hyperlink" Target="https://graceacademydimapur.com/index.php/class-3-mathematics/" TargetMode="External"/><Relationship Id="rId3" Type="http://schemas.openxmlformats.org/officeDocument/2006/relationships/image" Target="../media/image57.png"/><Relationship Id="rId7" Type="http://schemas.openxmlformats.org/officeDocument/2006/relationships/image" Target="../media/image24.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9"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graceacademydimapur.com/index.php/class-3-mathematics/"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graceacademydimapur.com/index.php/class-3-mathematics/" TargetMode="External"/><Relationship Id="rId3" Type="http://schemas.openxmlformats.org/officeDocument/2006/relationships/image" Target="../media/image62.png"/><Relationship Id="rId7" Type="http://schemas.openxmlformats.org/officeDocument/2006/relationships/image" Target="../media/image6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hyperlink" Target="https://graceacademydimapur.com/index.php/class-3-mathematics/"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graceacademydimapur.com/index.php/class-3-mathematics/" TargetMode="External"/><Relationship Id="rId3" Type="http://schemas.openxmlformats.org/officeDocument/2006/relationships/image" Target="../media/image68.png"/><Relationship Id="rId7" Type="http://schemas.openxmlformats.org/officeDocument/2006/relationships/image" Target="../media/image65.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graceacademydimapur.com/index.php/class-3-mathematics/" TargetMode="External"/><Relationship Id="rId4" Type="http://schemas.openxmlformats.org/officeDocument/2006/relationships/image" Target="../media/image7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graceacademydimapur.com/index.php/class-3-mathematic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graceacademydimapur.com/index.php/class-3-mathematics/"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graceacademydimapur.com/index.php/class-3-mathematics/" TargetMode="Externa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4.png"/><Relationship Id="rId7" Type="http://schemas.openxmlformats.org/officeDocument/2006/relationships/hyperlink" Target="https://graceacademydimapur.com/index.php/class-3-mathematics/"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5.png"/><Relationship Id="rId4" Type="http://schemas.openxmlformats.org/officeDocument/2006/relationships/image" Target="../media/image20.png"/><Relationship Id="rId9" Type="http://schemas.openxmlformats.org/officeDocument/2006/relationships/hyperlink" Target="https://graceacademydimapur.com/index.php/class-3-mathematic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graceacademydimapur.com/index.php/class-3-mathematics/" TargetMode="Externa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graceacademydimapur.com/index.php/class-3-mathematic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EDC7F-0506-564E-ACC0-CED74B1ABC8E}"/>
              </a:ext>
            </a:extLst>
          </p:cNvPr>
          <p:cNvSpPr>
            <a:spLocks noGrp="1"/>
          </p:cNvSpPr>
          <p:nvPr>
            <p:ph type="ctrTitle"/>
          </p:nvPr>
        </p:nvSpPr>
        <p:spPr>
          <a:xfrm>
            <a:off x="0" y="0"/>
            <a:ext cx="12191999" cy="3509963"/>
          </a:xfrm>
        </p:spPr>
        <p:txBody>
          <a:bodyPr>
            <a:normAutofit/>
          </a:bodyPr>
          <a:lstStyle/>
          <a:p>
            <a:br>
              <a:rPr lang="en-IN">
                <a:solidFill>
                  <a:schemeClr val="accent4">
                    <a:lumMod val="50000"/>
                  </a:schemeClr>
                </a:solidFill>
              </a:rPr>
            </a:br>
            <a:endParaRPr lang="en-US">
              <a:solidFill>
                <a:schemeClr val="accent4">
                  <a:lumMod val="50000"/>
                </a:schemeClr>
              </a:solidFill>
            </a:endParaRPr>
          </a:p>
        </p:txBody>
      </p:sp>
      <p:sp>
        <p:nvSpPr>
          <p:cNvPr id="31" name="Subtitle 30">
            <a:extLst>
              <a:ext uri="{FF2B5EF4-FFF2-40B4-BE49-F238E27FC236}">
                <a16:creationId xmlns:a16="http://schemas.microsoft.com/office/drawing/2014/main" id="{7C2A9A9E-AAEA-418E-A637-EBF4902AE135}"/>
              </a:ext>
            </a:extLst>
          </p:cNvPr>
          <p:cNvSpPr>
            <a:spLocks noGrp="1"/>
          </p:cNvSpPr>
          <p:nvPr>
            <p:ph type="subTitle" idx="1"/>
          </p:nvPr>
        </p:nvSpPr>
        <p:spPr>
          <a:xfrm>
            <a:off x="1766644" y="4523158"/>
            <a:ext cx="9834112" cy="1339460"/>
          </a:xfrm>
          <a:ln>
            <a:solidFill>
              <a:schemeClr val="bg1"/>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rmAutofit fontScale="92500"/>
          </a:bodyPr>
          <a:lstStyle/>
          <a:p>
            <a:pPr marL="514350" indent="-514350" algn="l">
              <a:buAutoNum type="arabicPeriod"/>
            </a:pPr>
            <a:r>
              <a:rPr lang="en-GB" sz="3200">
                <a:cs typeface="Calibri" panose="020F0502020204030204"/>
              </a:rPr>
              <a:t>Mental and informal methods of addition and subtraction </a:t>
            </a:r>
          </a:p>
          <a:p>
            <a:pPr marL="514350" indent="-514350" algn="l">
              <a:buAutoNum type="arabicPeriod"/>
            </a:pPr>
            <a:r>
              <a:rPr lang="en-GB" sz="3200">
                <a:cs typeface="Calibri" panose="020F0502020204030204"/>
              </a:rPr>
              <a:t>Wtitten methods of addition and subtraction </a:t>
            </a:r>
            <a:endParaRPr lang="en-US" sz="3200">
              <a:cs typeface="Calibri" panose="020F0502020204030204"/>
            </a:endParaRPr>
          </a:p>
        </p:txBody>
      </p:sp>
      <p:pic>
        <p:nvPicPr>
          <p:cNvPr id="5" name="Picture 4">
            <a:extLst>
              <a:ext uri="{FF2B5EF4-FFF2-40B4-BE49-F238E27FC236}">
                <a16:creationId xmlns:a16="http://schemas.microsoft.com/office/drawing/2014/main" id="{E0E90E12-BCEC-F14D-A560-887553DDC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931" y="215443"/>
            <a:ext cx="2077710" cy="1879058"/>
          </a:xfrm>
          <a:prstGeom prst="rect">
            <a:avLst/>
          </a:prstGeom>
        </p:spPr>
      </p:pic>
      <p:sp>
        <p:nvSpPr>
          <p:cNvPr id="4" name="TextBox 3">
            <a:extLst>
              <a:ext uri="{FF2B5EF4-FFF2-40B4-BE49-F238E27FC236}">
                <a16:creationId xmlns:a16="http://schemas.microsoft.com/office/drawing/2014/main" id="{8B406B4C-FB43-DC44-BD0F-0E41BCFD8CE6}"/>
              </a:ext>
            </a:extLst>
          </p:cNvPr>
          <p:cNvSpPr txBox="1"/>
          <p:nvPr/>
        </p:nvSpPr>
        <p:spPr>
          <a:xfrm>
            <a:off x="1576863" y="2565323"/>
            <a:ext cx="10023893" cy="1569660"/>
          </a:xfrm>
          <a:prstGeom prst="rect">
            <a:avLst/>
          </a:prstGeom>
          <a:solidFill>
            <a:srgbClr val="0070C0"/>
          </a:solidFill>
        </p:spPr>
        <p:style>
          <a:lnRef idx="2">
            <a:schemeClr val="accent6">
              <a:shade val="50000"/>
            </a:schemeClr>
          </a:lnRef>
          <a:fillRef idx="1">
            <a:schemeClr val="accent6"/>
          </a:fillRef>
          <a:effectRef idx="0">
            <a:schemeClr val="accent6"/>
          </a:effectRef>
          <a:fontRef idx="minor">
            <a:schemeClr val="lt1"/>
          </a:fontRef>
        </p:style>
        <p:txBody>
          <a:bodyPr wrap="square" rtlCol="0" anchor="t">
            <a:spAutoFit/>
          </a:bodyPr>
          <a:lstStyle/>
          <a:p>
            <a:r>
              <a:rPr lang="en-US" sz="3200"/>
              <a:t>Add or subtract mentally pairs of two-digit whole numbers; refine and use efficient written methods to add and subtract two- and three-digit whole numbers and £.p</a:t>
            </a:r>
            <a:endParaRPr lang="en-IN" sz="3200" b="1" i="0">
              <a:effectLst/>
              <a:latin typeface="swiss721 cn"/>
            </a:endParaRPr>
          </a:p>
        </p:txBody>
      </p:sp>
      <p:sp>
        <p:nvSpPr>
          <p:cNvPr id="6" name="TextBox 5">
            <a:extLst>
              <a:ext uri="{FF2B5EF4-FFF2-40B4-BE49-F238E27FC236}">
                <a16:creationId xmlns:a16="http://schemas.microsoft.com/office/drawing/2014/main" id="{8E7298BE-9257-3D4D-B7E0-D7C2BA93D6A0}"/>
              </a:ext>
            </a:extLst>
          </p:cNvPr>
          <p:cNvSpPr txBox="1"/>
          <p:nvPr/>
        </p:nvSpPr>
        <p:spPr>
          <a:xfrm>
            <a:off x="2692969" y="80940"/>
            <a:ext cx="7981462" cy="1298181"/>
          </a:xfrm>
          <a:prstGeom prst="rect">
            <a:avLst/>
          </a:prstGeom>
          <a:noFill/>
        </p:spPr>
        <p:txBody>
          <a:bodyPr wrap="square" rtlCol="0">
            <a:spAutoFit/>
          </a:bodyPr>
          <a:lstStyle/>
          <a:p>
            <a:pPr algn="l"/>
            <a:endParaRPr lang="en-US"/>
          </a:p>
        </p:txBody>
      </p:sp>
      <p:pic>
        <p:nvPicPr>
          <p:cNvPr id="8" name="Picture 7">
            <a:extLst>
              <a:ext uri="{FF2B5EF4-FFF2-40B4-BE49-F238E27FC236}">
                <a16:creationId xmlns:a16="http://schemas.microsoft.com/office/drawing/2014/main" id="{C893B9DC-7FB2-8D4F-B54A-9FB525BDAD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90" y="368899"/>
            <a:ext cx="7233840" cy="817303"/>
          </a:xfrm>
          <a:prstGeom prst="rect">
            <a:avLst/>
          </a:prstGeom>
        </p:spPr>
      </p:pic>
      <p:sp>
        <p:nvSpPr>
          <p:cNvPr id="47" name="Rectangle: Rounded Corners 46">
            <a:extLst>
              <a:ext uri="{FF2B5EF4-FFF2-40B4-BE49-F238E27FC236}">
                <a16:creationId xmlns:a16="http://schemas.microsoft.com/office/drawing/2014/main" id="{7140CCCF-5A17-47FA-A971-BFAC384B081F}"/>
              </a:ext>
            </a:extLst>
          </p:cNvPr>
          <p:cNvSpPr/>
          <p:nvPr/>
        </p:nvSpPr>
        <p:spPr>
          <a:xfrm>
            <a:off x="1671753" y="6218932"/>
            <a:ext cx="9834111" cy="47445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cs typeface="Calibri"/>
              </a:rPr>
              <a:t>Created by : </a:t>
            </a:r>
            <a:r>
              <a:rPr lang="en-US" sz="2400" err="1">
                <a:cs typeface="Calibri"/>
              </a:rPr>
              <a:t>Ratnadeep</a:t>
            </a:r>
            <a:r>
              <a:rPr lang="en-US" sz="2400">
                <a:cs typeface="Calibri"/>
              </a:rPr>
              <a:t> Chatterjee.</a:t>
            </a:r>
          </a:p>
        </p:txBody>
      </p:sp>
      <p:sp>
        <p:nvSpPr>
          <p:cNvPr id="3" name="TextBox 2">
            <a:extLst>
              <a:ext uri="{FF2B5EF4-FFF2-40B4-BE49-F238E27FC236}">
                <a16:creationId xmlns:a16="http://schemas.microsoft.com/office/drawing/2014/main" id="{B1110D47-B2F1-1B49-85EF-9E35A8D9B230}"/>
              </a:ext>
            </a:extLst>
          </p:cNvPr>
          <p:cNvSpPr txBox="1"/>
          <p:nvPr/>
        </p:nvSpPr>
        <p:spPr>
          <a:xfrm>
            <a:off x="2236641" y="1228638"/>
            <a:ext cx="7981462" cy="1323439"/>
          </a:xfrm>
          <a:prstGeom prst="rect">
            <a:avLst/>
          </a:prstGeom>
          <a:noFill/>
        </p:spPr>
        <p:txBody>
          <a:bodyPr wrap="square" rtlCol="0">
            <a:spAutoFit/>
          </a:bodyPr>
          <a:lstStyle/>
          <a:p>
            <a:pPr algn="ctr"/>
            <a:r>
              <a:rPr lang="en-IN" sz="4000" dirty="0"/>
              <a:t>Class: </a:t>
            </a:r>
            <a:r>
              <a:rPr lang="en-GB" sz="4000" dirty="0"/>
              <a:t>3</a:t>
            </a:r>
          </a:p>
          <a:p>
            <a:r>
              <a:rPr lang="en-IN" sz="4000" dirty="0"/>
              <a:t>Mathematics (Part 2) Page: </a:t>
            </a:r>
            <a:r>
              <a:rPr lang="en-GB" sz="4000" dirty="0"/>
              <a:t>27 </a:t>
            </a:r>
            <a:r>
              <a:rPr lang="en-IN" sz="4000" dirty="0"/>
              <a:t>to </a:t>
            </a:r>
            <a:r>
              <a:rPr lang="en-GB" sz="4000" dirty="0"/>
              <a:t>35</a:t>
            </a:r>
            <a:endParaRPr lang="en-US" sz="4000" dirty="0"/>
          </a:p>
        </p:txBody>
      </p:sp>
    </p:spTree>
    <p:extLst>
      <p:ext uri="{BB962C8B-B14F-4D97-AF65-F5344CB8AC3E}">
        <p14:creationId xmlns:p14="http://schemas.microsoft.com/office/powerpoint/2010/main" val="1776123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45569" y="98507"/>
            <a:ext cx="2672526" cy="923330"/>
          </a:xfrm>
          <a:prstGeom prst="rect">
            <a:avLst/>
          </a:prstGeom>
          <a:solidFill>
            <a:schemeClr val="tx1"/>
          </a:solidFill>
        </p:spPr>
        <p:txBody>
          <a:bodyPr wrap="none" lIns="91440" tIns="45720" rIns="91440" bIns="45720">
            <a:spAutoFit/>
          </a:bodyPr>
          <a:lstStyle/>
          <a:p>
            <a:pPr algn="ctr"/>
            <a:r>
              <a:rPr lang="en-US" sz="5400" b="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Addition</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5" name="TextBox 4"/>
          <p:cNvSpPr txBox="1"/>
          <p:nvPr/>
        </p:nvSpPr>
        <p:spPr>
          <a:xfrm>
            <a:off x="373458" y="1235860"/>
            <a:ext cx="2232249" cy="2308324"/>
          </a:xfrm>
          <a:prstGeom prst="rect">
            <a:avLst/>
          </a:prstGeom>
          <a:solidFill>
            <a:schemeClr val="bg1"/>
          </a:solidFill>
          <a:ln w="12700">
            <a:solidFill>
              <a:schemeClr val="bg1"/>
            </a:solidFill>
          </a:ln>
        </p:spPr>
        <p:txBody>
          <a:bodyPr wrap="square" rtlCol="0">
            <a:spAutoFit/>
          </a:bodyPr>
          <a:lstStyle/>
          <a:p>
            <a:r>
              <a:rPr lang="en-GB" sz="2400" b="1"/>
              <a:t>How </a:t>
            </a:r>
            <a:r>
              <a:rPr lang="en-GB" sz="2400" b="1" dirty="0"/>
              <a:t>expanded method links to compact column addition method. </a:t>
            </a:r>
          </a:p>
        </p:txBody>
      </p:sp>
      <p:sp>
        <p:nvSpPr>
          <p:cNvPr id="6" name="TextBox 5"/>
          <p:cNvSpPr txBox="1"/>
          <p:nvPr/>
        </p:nvSpPr>
        <p:spPr>
          <a:xfrm>
            <a:off x="9984848" y="220197"/>
            <a:ext cx="1944217" cy="3970318"/>
          </a:xfrm>
          <a:prstGeom prst="rect">
            <a:avLst/>
          </a:prstGeom>
          <a:solidFill>
            <a:schemeClr val="accent4">
              <a:lumMod val="20000"/>
              <a:lumOff val="80000"/>
            </a:schemeClr>
          </a:solidFill>
          <a:ln w="12700">
            <a:solidFill>
              <a:schemeClr val="bg1"/>
            </a:solidFill>
          </a:ln>
        </p:spPr>
        <p:txBody>
          <a:bodyPr wrap="square" rtlCol="0">
            <a:spAutoFit/>
          </a:bodyPr>
          <a:lstStyle/>
          <a:p>
            <a:r>
              <a:rPr lang="en-GB" b="1" dirty="0">
                <a:solidFill>
                  <a:srgbClr val="FF0000"/>
                </a:solidFill>
              </a:rPr>
              <a:t>Note:  </a:t>
            </a:r>
            <a:r>
              <a:rPr lang="en-GB" b="1" dirty="0"/>
              <a:t>The carried ten or carried hundred is just as important as any other number, therefore, it should be written as clear and as large as any other number, and placed at the bottom of the column in which it is to be added.</a:t>
            </a:r>
          </a:p>
        </p:txBody>
      </p:sp>
      <p:pic>
        <p:nvPicPr>
          <p:cNvPr id="7" name="Picture 3"/>
          <p:cNvPicPr>
            <a:picLocks noChangeAspect="1" noChangeArrowheads="1"/>
          </p:cNvPicPr>
          <p:nvPr/>
        </p:nvPicPr>
        <p:blipFill>
          <a:blip r:embed="rId2" cstate="print"/>
          <a:srcRect t="5785" b="7713"/>
          <a:stretch>
            <a:fillRect/>
          </a:stretch>
        </p:blipFill>
        <p:spPr bwMode="auto">
          <a:xfrm>
            <a:off x="5681832" y="1021837"/>
            <a:ext cx="4320480" cy="2073128"/>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2605707" y="1021837"/>
            <a:ext cx="2934481" cy="2087859"/>
          </a:xfrm>
          <a:prstGeom prst="rect">
            <a:avLst/>
          </a:prstGeom>
          <a:noFill/>
          <a:ln w="9525">
            <a:noFill/>
            <a:miter lim="800000"/>
            <a:headEnd/>
            <a:tailEnd/>
          </a:ln>
        </p:spPr>
      </p:pic>
      <p:sp>
        <p:nvSpPr>
          <p:cNvPr id="10" name="TextBox 9"/>
          <p:cNvSpPr txBox="1"/>
          <p:nvPr/>
        </p:nvSpPr>
        <p:spPr>
          <a:xfrm>
            <a:off x="264350" y="4554760"/>
            <a:ext cx="2357287" cy="1938992"/>
          </a:xfrm>
          <a:prstGeom prst="rect">
            <a:avLst/>
          </a:prstGeom>
          <a:solidFill>
            <a:schemeClr val="bg1"/>
          </a:solidFill>
          <a:ln w="12700">
            <a:solidFill>
              <a:schemeClr val="bg1"/>
            </a:solidFill>
          </a:ln>
        </p:spPr>
        <p:txBody>
          <a:bodyPr wrap="square" rtlCol="0">
            <a:spAutoFit/>
          </a:bodyPr>
          <a:lstStyle/>
          <a:p>
            <a:r>
              <a:rPr lang="en-GB" sz="2400" b="1"/>
              <a:t> Adding </a:t>
            </a:r>
            <a:r>
              <a:rPr lang="en-GB" sz="2400" b="1" dirty="0"/>
              <a:t>numbers up to 4 digits using compact column addition method. </a:t>
            </a:r>
          </a:p>
        </p:txBody>
      </p:sp>
      <p:pic>
        <p:nvPicPr>
          <p:cNvPr id="11" name="Picture 5"/>
          <p:cNvPicPr>
            <a:picLocks noChangeAspect="1" noChangeArrowheads="1"/>
          </p:cNvPicPr>
          <p:nvPr/>
        </p:nvPicPr>
        <p:blipFill>
          <a:blip r:embed="rId4" cstate="print"/>
          <a:srcRect/>
          <a:stretch>
            <a:fillRect/>
          </a:stretch>
        </p:blipFill>
        <p:spPr bwMode="auto">
          <a:xfrm>
            <a:off x="2769238" y="4672691"/>
            <a:ext cx="2030934" cy="2042303"/>
          </a:xfrm>
          <a:prstGeom prst="rect">
            <a:avLst/>
          </a:prstGeom>
          <a:noFill/>
          <a:ln w="9525">
            <a:noFill/>
            <a:miter lim="800000"/>
            <a:headEnd/>
            <a:tailEnd/>
          </a:ln>
        </p:spPr>
      </p:pic>
      <p:pic>
        <p:nvPicPr>
          <p:cNvPr id="2050" name="Picture 2" descr="Image result for addition bar model year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830" y="4190514"/>
            <a:ext cx="4487286" cy="266748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199312" y="3867814"/>
            <a:ext cx="2142569" cy="2246769"/>
          </a:xfrm>
          <a:prstGeom prst="rect">
            <a:avLst/>
          </a:prstGeom>
          <a:solidFill>
            <a:schemeClr val="bg1"/>
          </a:solidFill>
          <a:ln w="12700">
            <a:solidFill>
              <a:schemeClr val="bg1"/>
            </a:solidFill>
          </a:ln>
        </p:spPr>
        <p:txBody>
          <a:bodyPr wrap="square" rtlCol="0">
            <a:spAutoFit/>
          </a:bodyPr>
          <a:lstStyle/>
          <a:p>
            <a:r>
              <a:rPr lang="en-GB" sz="2800" b="1" dirty="0"/>
              <a:t>Use the bar model for solving unknown quantities.</a:t>
            </a:r>
          </a:p>
        </p:txBody>
      </p:sp>
      <p:pic>
        <p:nvPicPr>
          <p:cNvPr id="2" name="Picture 1">
            <a:hlinkClick r:id="rId6"/>
            <a:extLst>
              <a:ext uri="{FF2B5EF4-FFF2-40B4-BE49-F238E27FC236}">
                <a16:creationId xmlns:a16="http://schemas.microsoft.com/office/drawing/2014/main" id="{794EB62D-F35A-491C-B029-BBB71EBCE06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4714" y="6675091"/>
            <a:ext cx="926757" cy="163539"/>
          </a:xfrm>
          <a:prstGeom prst="rect">
            <a:avLst/>
          </a:prstGeom>
        </p:spPr>
      </p:pic>
    </p:spTree>
    <p:extLst>
      <p:ext uri="{BB962C8B-B14F-4D97-AF65-F5344CB8AC3E}">
        <p14:creationId xmlns:p14="http://schemas.microsoft.com/office/powerpoint/2010/main" val="115381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73448"/>
            <a:ext cx="2721686" cy="6001643"/>
          </a:xfrm>
          <a:prstGeom prst="rect">
            <a:avLst/>
          </a:prstGeom>
          <a:solidFill>
            <a:schemeClr val="bg1"/>
          </a:solidFill>
          <a:ln w="12700">
            <a:solidFill>
              <a:schemeClr val="bg1"/>
            </a:solidFill>
          </a:ln>
        </p:spPr>
        <p:txBody>
          <a:bodyPr wrap="square" rtlCol="0">
            <a:spAutoFit/>
          </a:bodyPr>
          <a:lstStyle/>
          <a:p>
            <a:r>
              <a:rPr lang="en-GB" sz="2400" dirty="0"/>
              <a:t>Adding numbers  using compact column addition method. </a:t>
            </a:r>
            <a:r>
              <a:rPr lang="en-GB" sz="2400" dirty="0">
                <a:solidFill>
                  <a:srgbClr val="FF0000"/>
                </a:solidFill>
              </a:rPr>
              <a:t>N</a:t>
            </a:r>
            <a:r>
              <a:rPr lang="en-GB" sz="2400" b="1" dirty="0">
                <a:solidFill>
                  <a:srgbClr val="FF0000"/>
                </a:solidFill>
              </a:rPr>
              <a:t>ote:  </a:t>
            </a:r>
            <a:r>
              <a:rPr lang="en-GB" sz="2400" dirty="0"/>
              <a:t>The carried ten, hundred, thousand is just as important as any other number, therefore, it should be written as clear and as large as any other number, and placed at the </a:t>
            </a:r>
            <a:r>
              <a:rPr lang="en-GB" sz="2400" b="1" dirty="0"/>
              <a:t>bottom</a:t>
            </a:r>
            <a:r>
              <a:rPr lang="en-GB" sz="2400" dirty="0"/>
              <a:t> of the column in which it is to be added.</a:t>
            </a:r>
          </a:p>
        </p:txBody>
      </p:sp>
      <p:pic>
        <p:nvPicPr>
          <p:cNvPr id="4" name="Picture 2"/>
          <p:cNvPicPr>
            <a:picLocks noChangeAspect="1" noChangeArrowheads="1"/>
          </p:cNvPicPr>
          <p:nvPr/>
        </p:nvPicPr>
        <p:blipFill>
          <a:blip r:embed="rId2" cstate="print"/>
          <a:srcRect l="2613" t="7766" r="5225" b="7766"/>
          <a:stretch>
            <a:fillRect/>
          </a:stretch>
        </p:blipFill>
        <p:spPr bwMode="auto">
          <a:xfrm>
            <a:off x="6572214" y="2414244"/>
            <a:ext cx="5040960" cy="3433266"/>
          </a:xfrm>
          <a:prstGeom prst="rect">
            <a:avLst/>
          </a:prstGeom>
          <a:noFill/>
          <a:ln w="9525">
            <a:noFill/>
            <a:miter lim="800000"/>
            <a:headEnd/>
            <a:tailEnd/>
          </a:ln>
        </p:spPr>
      </p:pic>
      <p:sp>
        <p:nvSpPr>
          <p:cNvPr id="5" name="TextBox 4"/>
          <p:cNvSpPr txBox="1"/>
          <p:nvPr/>
        </p:nvSpPr>
        <p:spPr>
          <a:xfrm>
            <a:off x="6572214" y="1029249"/>
            <a:ext cx="5040960" cy="1384995"/>
          </a:xfrm>
          <a:prstGeom prst="rect">
            <a:avLst/>
          </a:prstGeom>
          <a:solidFill>
            <a:schemeClr val="bg1"/>
          </a:solidFill>
          <a:ln w="12700">
            <a:solidFill>
              <a:schemeClr val="bg1"/>
            </a:solidFill>
          </a:ln>
        </p:spPr>
        <p:txBody>
          <a:bodyPr wrap="square" rtlCol="0">
            <a:spAutoFit/>
          </a:bodyPr>
          <a:lstStyle/>
          <a:p>
            <a:r>
              <a:rPr lang="en-GB" sz="2800" dirty="0"/>
              <a:t>When adding decimals, it is essential that the decimal point  does not move and kept in </a:t>
            </a:r>
            <a:r>
              <a:rPr lang="en-GB" sz="2800"/>
              <a:t>line.</a:t>
            </a:r>
            <a:endParaRPr lang="en-GB" sz="2800" b="1" dirty="0"/>
          </a:p>
        </p:txBody>
      </p:sp>
      <p:pic>
        <p:nvPicPr>
          <p:cNvPr id="6" name="Picture 3"/>
          <p:cNvPicPr>
            <a:picLocks noChangeAspect="1" noChangeArrowheads="1"/>
          </p:cNvPicPr>
          <p:nvPr/>
        </p:nvPicPr>
        <p:blipFill>
          <a:blip r:embed="rId3" cstate="print"/>
          <a:srcRect l="3032" t="14687" r="9095" b="5875"/>
          <a:stretch>
            <a:fillRect/>
          </a:stretch>
        </p:blipFill>
        <p:spPr bwMode="auto">
          <a:xfrm>
            <a:off x="2721686" y="1353657"/>
            <a:ext cx="3042160" cy="3433266"/>
          </a:xfrm>
          <a:prstGeom prst="rect">
            <a:avLst/>
          </a:prstGeom>
          <a:noFill/>
          <a:ln w="9525">
            <a:noFill/>
            <a:miter lim="800000"/>
            <a:headEnd/>
            <a:tailEnd/>
          </a:ln>
        </p:spPr>
      </p:pic>
      <p:sp>
        <p:nvSpPr>
          <p:cNvPr id="11" name="Rectangle 10"/>
          <p:cNvSpPr/>
          <p:nvPr/>
        </p:nvSpPr>
        <p:spPr>
          <a:xfrm>
            <a:off x="4502508" y="105919"/>
            <a:ext cx="2672526" cy="923330"/>
          </a:xfrm>
          <a:prstGeom prst="rect">
            <a:avLst/>
          </a:prstGeom>
          <a:solidFill>
            <a:schemeClr val="accent6">
              <a:lumMod val="60000"/>
              <a:lumOff val="40000"/>
            </a:schemeClr>
          </a:solidFill>
        </p:spPr>
        <p:txBody>
          <a:bodyPr wrap="none" lIns="91440" tIns="45720" rIns="91440" bIns="45720">
            <a:spAutoFit/>
          </a:bodyPr>
          <a:lstStyle/>
          <a:p>
            <a:pPr algn="ctr"/>
            <a:r>
              <a:rPr lang="en-US" sz="5400" b="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Addition</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2" name="Picture 1">
            <a:hlinkClick r:id="rId4"/>
            <a:extLst>
              <a:ext uri="{FF2B5EF4-FFF2-40B4-BE49-F238E27FC236}">
                <a16:creationId xmlns:a16="http://schemas.microsoft.com/office/drawing/2014/main" id="{39F93A53-27B6-49C6-BD81-391DDC176CB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4714" y="6675091"/>
            <a:ext cx="926757" cy="163539"/>
          </a:xfrm>
          <a:prstGeom prst="rect">
            <a:avLst/>
          </a:prstGeom>
        </p:spPr>
      </p:pic>
    </p:spTree>
    <p:extLst>
      <p:ext uri="{BB962C8B-B14F-4D97-AF65-F5344CB8AC3E}">
        <p14:creationId xmlns:p14="http://schemas.microsoft.com/office/powerpoint/2010/main" val="3931256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1760" y="3863683"/>
            <a:ext cx="4331467" cy="2994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422957" y="136405"/>
            <a:ext cx="4506868" cy="923330"/>
          </a:xfrm>
          <a:prstGeom prst="rect">
            <a:avLst/>
          </a:prstGeom>
          <a:noFill/>
        </p:spPr>
        <p:txBody>
          <a:bodyPr wrap="square" lIns="91440" tIns="45720" rIns="91440" bIns="45720">
            <a:spAutoFit/>
          </a:bodyPr>
          <a:lstStyle/>
          <a:p>
            <a:pPr algn="ctr"/>
            <a:r>
              <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Subtraction</a:t>
            </a: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t="6118"/>
          <a:stretch>
            <a:fillRect/>
          </a:stretch>
        </p:blipFill>
        <p:spPr bwMode="auto">
          <a:xfrm>
            <a:off x="295447" y="815684"/>
            <a:ext cx="6364802" cy="304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1254" y="2286940"/>
            <a:ext cx="4915299" cy="878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l="4991" t="16512" r="4991" b="22017"/>
          <a:stretch>
            <a:fillRect/>
          </a:stretch>
        </p:blipFill>
        <p:spPr bwMode="auto">
          <a:xfrm>
            <a:off x="8325656" y="3855919"/>
            <a:ext cx="3667997" cy="45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http://www.eleanorpalmer.camden.sch.uk/wp-content/uploads/2013/06/numicon2.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0555" y="4388384"/>
            <a:ext cx="3495444" cy="23332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educatorsoutlet.com/images/products/10621DD.jpg">
            <a:hlinkClick r:id="rId8"/>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6388" b="6279"/>
          <a:stretch/>
        </p:blipFill>
        <p:spPr bwMode="auto">
          <a:xfrm>
            <a:off x="8690679" y="4740039"/>
            <a:ext cx="2562388" cy="19815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p:cNvPicPr>
            <a:picLocks noChangeAspect="1" noChangeArrowheads="1"/>
          </p:cNvPicPr>
          <p:nvPr/>
        </p:nvPicPr>
        <p:blipFill>
          <a:blip r:embed="rId10" cstate="print"/>
          <a:srcRect l="4395" t="30236" r="13184" b="15118"/>
          <a:stretch>
            <a:fillRect/>
          </a:stretch>
        </p:blipFill>
        <p:spPr bwMode="auto">
          <a:xfrm>
            <a:off x="8640568" y="441105"/>
            <a:ext cx="3353085" cy="1693305"/>
          </a:xfrm>
          <a:prstGeom prst="rect">
            <a:avLst/>
          </a:prstGeom>
          <a:noFill/>
          <a:ln w="9525">
            <a:noFill/>
            <a:miter lim="800000"/>
            <a:headEnd/>
            <a:tailEnd/>
          </a:ln>
        </p:spPr>
      </p:pic>
      <p:pic>
        <p:nvPicPr>
          <p:cNvPr id="2" name="Picture 1">
            <a:hlinkClick r:id="rId11"/>
            <a:extLst>
              <a:ext uri="{FF2B5EF4-FFF2-40B4-BE49-F238E27FC236}">
                <a16:creationId xmlns:a16="http://schemas.microsoft.com/office/drawing/2014/main" id="{15F5E312-A480-4EDC-B383-2EED57498C8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24714" y="6675091"/>
            <a:ext cx="926757" cy="163539"/>
          </a:xfrm>
          <a:prstGeom prst="rect">
            <a:avLst/>
          </a:prstGeom>
        </p:spPr>
      </p:pic>
    </p:spTree>
    <p:extLst>
      <p:ext uri="{BB962C8B-B14F-4D97-AF65-F5344CB8AC3E}">
        <p14:creationId xmlns:p14="http://schemas.microsoft.com/office/powerpoint/2010/main" val="3727182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65966" y="3572"/>
            <a:ext cx="3667734" cy="923330"/>
          </a:xfrm>
          <a:prstGeom prst="rect">
            <a:avLst/>
          </a:prstGeom>
          <a:noFill/>
        </p:spPr>
        <p:txBody>
          <a:bodyPr wrap="none" lIns="91440" tIns="45720" rIns="91440" bIns="45720">
            <a:spAutoFit/>
          </a:bodyPr>
          <a:lstStyle/>
          <a:p>
            <a:pPr algn="ctr"/>
            <a:r>
              <a:rPr lang="en-US" sz="5400" b="1" cap="none" spc="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Subtraction </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5" name="Picture 4"/>
          <p:cNvPicPr>
            <a:picLocks noChangeAspect="1" noChangeArrowheads="1"/>
          </p:cNvPicPr>
          <p:nvPr/>
        </p:nvPicPr>
        <p:blipFill>
          <a:blip r:embed="rId2" cstate="print"/>
          <a:srcRect l="2856" t="11390" r="7616" b="7248"/>
          <a:stretch>
            <a:fillRect/>
          </a:stretch>
        </p:blipFill>
        <p:spPr bwMode="auto">
          <a:xfrm>
            <a:off x="2572816" y="1762353"/>
            <a:ext cx="2070034" cy="1850453"/>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8228461" y="2136971"/>
            <a:ext cx="1849147" cy="1728192"/>
          </a:xfrm>
          <a:prstGeom prst="rect">
            <a:avLst/>
          </a:prstGeom>
          <a:noFill/>
          <a:ln w="9525">
            <a:noFill/>
            <a:miter lim="800000"/>
            <a:headEnd/>
            <a:tailEnd/>
          </a:ln>
        </p:spPr>
      </p:pic>
      <p:sp>
        <p:nvSpPr>
          <p:cNvPr id="7" name="TextBox 6"/>
          <p:cNvSpPr txBox="1"/>
          <p:nvPr/>
        </p:nvSpPr>
        <p:spPr>
          <a:xfrm>
            <a:off x="5298359" y="960348"/>
            <a:ext cx="2299760" cy="1631216"/>
          </a:xfrm>
          <a:prstGeom prst="rect">
            <a:avLst/>
          </a:prstGeom>
          <a:solidFill>
            <a:schemeClr val="bg1"/>
          </a:solidFill>
          <a:ln>
            <a:solidFill>
              <a:schemeClr val="bg1"/>
            </a:solidFill>
          </a:ln>
        </p:spPr>
        <p:txBody>
          <a:bodyPr wrap="square" rtlCol="0">
            <a:spAutoFit/>
          </a:bodyPr>
          <a:lstStyle/>
          <a:p>
            <a:r>
              <a:rPr lang="en-GB" sz="2000" dirty="0"/>
              <a:t>Begin to count backwards in familiar contexts such as number rhymes or stories.</a:t>
            </a:r>
          </a:p>
        </p:txBody>
      </p:sp>
      <p:sp>
        <p:nvSpPr>
          <p:cNvPr id="8" name="Oval Callout 18"/>
          <p:cNvSpPr/>
          <p:nvPr/>
        </p:nvSpPr>
        <p:spPr>
          <a:xfrm>
            <a:off x="10248590" y="428581"/>
            <a:ext cx="1272544" cy="2860371"/>
          </a:xfrm>
          <a:prstGeom prst="wedgeEllipseCallout">
            <a:avLst>
              <a:gd name="adj1" fmla="val -61657"/>
              <a:gd name="adj2" fmla="val 318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3"/>
          <p:cNvPicPr>
            <a:picLocks noChangeAspect="1" noChangeArrowheads="1"/>
          </p:cNvPicPr>
          <p:nvPr/>
        </p:nvPicPr>
        <p:blipFill>
          <a:blip r:embed="rId4" cstate="print"/>
          <a:srcRect/>
          <a:stretch>
            <a:fillRect/>
          </a:stretch>
        </p:blipFill>
        <p:spPr bwMode="auto">
          <a:xfrm>
            <a:off x="5066852" y="2617322"/>
            <a:ext cx="2990626" cy="1348471"/>
          </a:xfrm>
          <a:prstGeom prst="rect">
            <a:avLst/>
          </a:prstGeom>
          <a:noFill/>
          <a:ln w="9525">
            <a:noFill/>
            <a:miter lim="800000"/>
            <a:headEnd/>
            <a:tailEnd/>
          </a:ln>
        </p:spPr>
      </p:pic>
      <p:sp>
        <p:nvSpPr>
          <p:cNvPr id="10" name="TextBox 9"/>
          <p:cNvSpPr txBox="1"/>
          <p:nvPr/>
        </p:nvSpPr>
        <p:spPr>
          <a:xfrm>
            <a:off x="245291" y="1858767"/>
            <a:ext cx="2250483" cy="1477328"/>
          </a:xfrm>
          <a:prstGeom prst="rect">
            <a:avLst/>
          </a:prstGeom>
          <a:solidFill>
            <a:schemeClr val="bg1"/>
          </a:solidFill>
          <a:ln w="12700">
            <a:solidFill>
              <a:schemeClr val="bg1"/>
            </a:solidFill>
          </a:ln>
        </p:spPr>
        <p:txBody>
          <a:bodyPr wrap="square" rtlCol="0">
            <a:spAutoFit/>
          </a:bodyPr>
          <a:lstStyle/>
          <a:p>
            <a:pPr algn="ctr"/>
            <a:r>
              <a:rPr lang="en-GB" dirty="0"/>
              <a:t>Say which number is one less than a given number using a number line or number track to 20.</a:t>
            </a:r>
          </a:p>
        </p:txBody>
      </p:sp>
      <p:sp>
        <p:nvSpPr>
          <p:cNvPr id="11" name="TextBox 10"/>
          <p:cNvSpPr txBox="1"/>
          <p:nvPr/>
        </p:nvSpPr>
        <p:spPr>
          <a:xfrm>
            <a:off x="197973" y="3557933"/>
            <a:ext cx="3389096" cy="923330"/>
          </a:xfrm>
          <a:prstGeom prst="rect">
            <a:avLst/>
          </a:prstGeom>
          <a:solidFill>
            <a:schemeClr val="bg1"/>
          </a:solidFill>
          <a:ln w="12700">
            <a:solidFill>
              <a:schemeClr val="bg1"/>
            </a:solidFill>
          </a:ln>
        </p:spPr>
        <p:txBody>
          <a:bodyPr wrap="square" rtlCol="0">
            <a:spAutoFit/>
          </a:bodyPr>
          <a:lstStyle/>
          <a:p>
            <a:r>
              <a:rPr lang="en-GB" dirty="0"/>
              <a:t>Begin to relate subtraction to ‘taking away’ using concrete objects and role play. </a:t>
            </a:r>
          </a:p>
        </p:txBody>
      </p:sp>
      <p:grpSp>
        <p:nvGrpSpPr>
          <p:cNvPr id="12" name="Group 115"/>
          <p:cNvGrpSpPr>
            <a:grpSpLocks/>
          </p:cNvGrpSpPr>
          <p:nvPr/>
        </p:nvGrpSpPr>
        <p:grpSpPr bwMode="auto">
          <a:xfrm>
            <a:off x="635546" y="4773774"/>
            <a:ext cx="1615262" cy="720080"/>
            <a:chOff x="1752" y="1927"/>
            <a:chExt cx="816" cy="454"/>
          </a:xfrm>
        </p:grpSpPr>
        <p:grpSp>
          <p:nvGrpSpPr>
            <p:cNvPr id="13" name="Group 36"/>
            <p:cNvGrpSpPr>
              <a:grpSpLocks/>
            </p:cNvGrpSpPr>
            <p:nvPr/>
          </p:nvGrpSpPr>
          <p:grpSpPr bwMode="auto">
            <a:xfrm>
              <a:off x="1752" y="1973"/>
              <a:ext cx="816" cy="408"/>
              <a:chOff x="3645" y="3203"/>
              <a:chExt cx="506" cy="288"/>
            </a:xfrm>
          </p:grpSpPr>
          <p:pic>
            <p:nvPicPr>
              <p:cNvPr id="17" name="Picture 37" descr="j0232136"/>
              <p:cNvPicPr>
                <a:picLocks noChangeAspect="1" noChangeArrowheads="1"/>
              </p:cNvPicPr>
              <p:nvPr/>
            </p:nvPicPr>
            <p:blipFill>
              <a:blip r:embed="rId5" cstate="print"/>
              <a:srcRect/>
              <a:stretch>
                <a:fillRect/>
              </a:stretch>
            </p:blipFill>
            <p:spPr bwMode="auto">
              <a:xfrm>
                <a:off x="3645" y="3203"/>
                <a:ext cx="218" cy="288"/>
              </a:xfrm>
              <a:prstGeom prst="rect">
                <a:avLst/>
              </a:prstGeom>
              <a:noFill/>
              <a:ln w="9525">
                <a:noFill/>
                <a:miter lim="800000"/>
                <a:headEnd/>
                <a:tailEnd/>
              </a:ln>
            </p:spPr>
          </p:pic>
          <p:pic>
            <p:nvPicPr>
              <p:cNvPr id="18" name="Picture 38" descr="j0232136"/>
              <p:cNvPicPr>
                <a:picLocks noChangeAspect="1" noChangeArrowheads="1"/>
              </p:cNvPicPr>
              <p:nvPr/>
            </p:nvPicPr>
            <p:blipFill>
              <a:blip r:embed="rId5" cstate="print"/>
              <a:srcRect/>
              <a:stretch>
                <a:fillRect/>
              </a:stretch>
            </p:blipFill>
            <p:spPr bwMode="auto">
              <a:xfrm>
                <a:off x="3789" y="3203"/>
                <a:ext cx="218" cy="288"/>
              </a:xfrm>
              <a:prstGeom prst="rect">
                <a:avLst/>
              </a:prstGeom>
              <a:noFill/>
              <a:ln w="9525">
                <a:noFill/>
                <a:miter lim="800000"/>
                <a:headEnd/>
                <a:tailEnd/>
              </a:ln>
            </p:spPr>
          </p:pic>
          <p:pic>
            <p:nvPicPr>
              <p:cNvPr id="19" name="Picture 39" descr="j0232136"/>
              <p:cNvPicPr>
                <a:picLocks noChangeAspect="1" noChangeArrowheads="1"/>
              </p:cNvPicPr>
              <p:nvPr/>
            </p:nvPicPr>
            <p:blipFill>
              <a:blip r:embed="rId5" cstate="print"/>
              <a:srcRect/>
              <a:stretch>
                <a:fillRect/>
              </a:stretch>
            </p:blipFill>
            <p:spPr bwMode="auto">
              <a:xfrm>
                <a:off x="3933" y="3203"/>
                <a:ext cx="218" cy="288"/>
              </a:xfrm>
              <a:prstGeom prst="rect">
                <a:avLst/>
              </a:prstGeom>
              <a:noFill/>
              <a:ln w="9525">
                <a:noFill/>
                <a:miter lim="800000"/>
                <a:headEnd/>
                <a:tailEnd/>
              </a:ln>
            </p:spPr>
          </p:pic>
        </p:grpSp>
        <p:grpSp>
          <p:nvGrpSpPr>
            <p:cNvPr id="14" name="Group 114"/>
            <p:cNvGrpSpPr>
              <a:grpSpLocks/>
            </p:cNvGrpSpPr>
            <p:nvPr/>
          </p:nvGrpSpPr>
          <p:grpSpPr bwMode="auto">
            <a:xfrm>
              <a:off x="1979" y="1927"/>
              <a:ext cx="544" cy="454"/>
              <a:chOff x="1979" y="1927"/>
              <a:chExt cx="544" cy="454"/>
            </a:xfrm>
          </p:grpSpPr>
          <p:sp>
            <p:nvSpPr>
              <p:cNvPr id="15" name="Line 106"/>
              <p:cNvSpPr>
                <a:spLocks noChangeShapeType="1"/>
              </p:cNvSpPr>
              <p:nvPr/>
            </p:nvSpPr>
            <p:spPr bwMode="auto">
              <a:xfrm flipH="1">
                <a:off x="2251" y="1927"/>
                <a:ext cx="272" cy="454"/>
              </a:xfrm>
              <a:prstGeom prst="line">
                <a:avLst/>
              </a:prstGeom>
              <a:noFill/>
              <a:ln w="38100">
                <a:solidFill>
                  <a:schemeClr val="accent2"/>
                </a:solidFill>
                <a:round/>
                <a:headEnd/>
                <a:tailEnd/>
              </a:ln>
            </p:spPr>
            <p:txBody>
              <a:bodyPr/>
              <a:lstStyle/>
              <a:p>
                <a:endParaRPr lang="en-GB"/>
              </a:p>
            </p:txBody>
          </p:sp>
          <p:sp>
            <p:nvSpPr>
              <p:cNvPr id="16" name="Line 108"/>
              <p:cNvSpPr>
                <a:spLocks noChangeShapeType="1"/>
              </p:cNvSpPr>
              <p:nvPr/>
            </p:nvSpPr>
            <p:spPr bwMode="auto">
              <a:xfrm flipH="1">
                <a:off x="1979" y="1927"/>
                <a:ext cx="272" cy="454"/>
              </a:xfrm>
              <a:prstGeom prst="line">
                <a:avLst/>
              </a:prstGeom>
              <a:noFill/>
              <a:ln w="38100">
                <a:solidFill>
                  <a:schemeClr val="accent2"/>
                </a:solidFill>
                <a:round/>
                <a:headEnd/>
                <a:tailEnd/>
              </a:ln>
            </p:spPr>
            <p:txBody>
              <a:bodyPr/>
              <a:lstStyle/>
              <a:p>
                <a:endParaRPr lang="en-GB"/>
              </a:p>
            </p:txBody>
          </p:sp>
        </p:grpSp>
      </p:grpSp>
      <p:sp>
        <p:nvSpPr>
          <p:cNvPr id="20" name="AutoShape 105"/>
          <p:cNvSpPr>
            <a:spLocks noChangeArrowheads="1"/>
          </p:cNvSpPr>
          <p:nvPr/>
        </p:nvSpPr>
        <p:spPr bwMode="auto">
          <a:xfrm>
            <a:off x="3219680" y="3838522"/>
            <a:ext cx="1738529" cy="1348471"/>
          </a:xfrm>
          <a:prstGeom prst="wedgeRoundRectCallout">
            <a:avLst>
              <a:gd name="adj1" fmla="val -113264"/>
              <a:gd name="adj2" fmla="val 48356"/>
              <a:gd name="adj3" fmla="val 16667"/>
            </a:avLst>
          </a:prstGeom>
          <a:solidFill>
            <a:schemeClr val="bg1"/>
          </a:solidFill>
          <a:ln w="28575">
            <a:solidFill>
              <a:schemeClr val="tx1"/>
            </a:solidFill>
            <a:miter lim="800000"/>
            <a:headEnd/>
            <a:tailEnd/>
          </a:ln>
        </p:spPr>
        <p:txBody>
          <a:bodyPr/>
          <a:lstStyle/>
          <a:p>
            <a:pPr algn="ctr"/>
            <a:r>
              <a:rPr lang="en-GB" sz="1600" dirty="0">
                <a:latin typeface="Tempus Sans ITC" pitchFamily="82" charset="0"/>
              </a:rPr>
              <a:t>Three teddies </a:t>
            </a:r>
            <a:r>
              <a:rPr lang="en-GB" sz="1600" dirty="0">
                <a:solidFill>
                  <a:srgbClr val="0066FF"/>
                </a:solidFill>
                <a:latin typeface="Tempus Sans ITC" pitchFamily="82" charset="0"/>
              </a:rPr>
              <a:t>take away</a:t>
            </a:r>
            <a:r>
              <a:rPr lang="en-GB" sz="1600" dirty="0">
                <a:latin typeface="Tempus Sans ITC" pitchFamily="82" charset="0"/>
              </a:rPr>
              <a:t> two teddies leaves one teddy</a:t>
            </a:r>
          </a:p>
        </p:txBody>
      </p:sp>
      <p:grpSp>
        <p:nvGrpSpPr>
          <p:cNvPr id="21" name="Group 117"/>
          <p:cNvGrpSpPr>
            <a:grpSpLocks/>
          </p:cNvGrpSpPr>
          <p:nvPr/>
        </p:nvGrpSpPr>
        <p:grpSpPr bwMode="auto">
          <a:xfrm>
            <a:off x="4004598" y="5258992"/>
            <a:ext cx="3383657" cy="719658"/>
            <a:chOff x="210" y="4740"/>
            <a:chExt cx="2223" cy="545"/>
          </a:xfrm>
        </p:grpSpPr>
        <p:grpSp>
          <p:nvGrpSpPr>
            <p:cNvPr id="22" name="Group 77"/>
            <p:cNvGrpSpPr>
              <a:grpSpLocks/>
            </p:cNvGrpSpPr>
            <p:nvPr/>
          </p:nvGrpSpPr>
          <p:grpSpPr bwMode="auto">
            <a:xfrm>
              <a:off x="210" y="4830"/>
              <a:ext cx="453" cy="360"/>
              <a:chOff x="210" y="4513"/>
              <a:chExt cx="564" cy="496"/>
            </a:xfrm>
          </p:grpSpPr>
          <p:pic>
            <p:nvPicPr>
              <p:cNvPr id="40" name="Picture 75" descr="j0350663"/>
              <p:cNvPicPr>
                <a:picLocks noChangeAspect="1" noChangeArrowheads="1"/>
              </p:cNvPicPr>
              <p:nvPr/>
            </p:nvPicPr>
            <p:blipFill>
              <a:blip r:embed="rId6" cstate="print"/>
              <a:srcRect/>
              <a:stretch>
                <a:fillRect/>
              </a:stretch>
            </p:blipFill>
            <p:spPr bwMode="auto">
              <a:xfrm rot="10569453" flipV="1">
                <a:off x="210" y="4740"/>
                <a:ext cx="292" cy="269"/>
              </a:xfrm>
              <a:prstGeom prst="rect">
                <a:avLst/>
              </a:prstGeom>
              <a:noFill/>
              <a:ln w="9525">
                <a:noFill/>
                <a:miter lim="800000"/>
                <a:headEnd/>
                <a:tailEnd/>
              </a:ln>
            </p:spPr>
          </p:pic>
          <p:pic>
            <p:nvPicPr>
              <p:cNvPr id="41" name="Picture 76" descr="j0350663"/>
              <p:cNvPicPr>
                <a:picLocks noChangeAspect="1" noChangeArrowheads="1"/>
              </p:cNvPicPr>
              <p:nvPr/>
            </p:nvPicPr>
            <p:blipFill>
              <a:blip r:embed="rId6" cstate="print"/>
              <a:srcRect/>
              <a:stretch>
                <a:fillRect/>
              </a:stretch>
            </p:blipFill>
            <p:spPr bwMode="auto">
              <a:xfrm rot="10569453" flipV="1">
                <a:off x="482" y="4513"/>
                <a:ext cx="292" cy="269"/>
              </a:xfrm>
              <a:prstGeom prst="rect">
                <a:avLst/>
              </a:prstGeom>
              <a:noFill/>
              <a:ln w="9525">
                <a:noFill/>
                <a:miter lim="800000"/>
                <a:headEnd/>
                <a:tailEnd/>
              </a:ln>
            </p:spPr>
          </p:pic>
        </p:grpSp>
        <p:grpSp>
          <p:nvGrpSpPr>
            <p:cNvPr id="23" name="Group 78"/>
            <p:cNvGrpSpPr>
              <a:grpSpLocks/>
            </p:cNvGrpSpPr>
            <p:nvPr/>
          </p:nvGrpSpPr>
          <p:grpSpPr bwMode="auto">
            <a:xfrm>
              <a:off x="663" y="4830"/>
              <a:ext cx="453" cy="360"/>
              <a:chOff x="210" y="4513"/>
              <a:chExt cx="564" cy="496"/>
            </a:xfrm>
          </p:grpSpPr>
          <p:pic>
            <p:nvPicPr>
              <p:cNvPr id="38" name="Picture 79" descr="j0350663"/>
              <p:cNvPicPr>
                <a:picLocks noChangeAspect="1" noChangeArrowheads="1"/>
              </p:cNvPicPr>
              <p:nvPr/>
            </p:nvPicPr>
            <p:blipFill>
              <a:blip r:embed="rId6" cstate="print"/>
              <a:srcRect/>
              <a:stretch>
                <a:fillRect/>
              </a:stretch>
            </p:blipFill>
            <p:spPr bwMode="auto">
              <a:xfrm rot="10569453" flipV="1">
                <a:off x="210" y="4740"/>
                <a:ext cx="292" cy="269"/>
              </a:xfrm>
              <a:prstGeom prst="rect">
                <a:avLst/>
              </a:prstGeom>
              <a:noFill/>
              <a:ln w="9525">
                <a:noFill/>
                <a:miter lim="800000"/>
                <a:headEnd/>
                <a:tailEnd/>
              </a:ln>
            </p:spPr>
          </p:pic>
          <p:pic>
            <p:nvPicPr>
              <p:cNvPr id="39" name="Picture 80" descr="j0350663"/>
              <p:cNvPicPr>
                <a:picLocks noChangeAspect="1" noChangeArrowheads="1"/>
              </p:cNvPicPr>
              <p:nvPr/>
            </p:nvPicPr>
            <p:blipFill>
              <a:blip r:embed="rId6" cstate="print"/>
              <a:srcRect/>
              <a:stretch>
                <a:fillRect/>
              </a:stretch>
            </p:blipFill>
            <p:spPr bwMode="auto">
              <a:xfrm rot="10569453" flipV="1">
                <a:off x="482" y="4513"/>
                <a:ext cx="292" cy="269"/>
              </a:xfrm>
              <a:prstGeom prst="rect">
                <a:avLst/>
              </a:prstGeom>
              <a:noFill/>
              <a:ln w="9525">
                <a:noFill/>
                <a:miter lim="800000"/>
                <a:headEnd/>
                <a:tailEnd/>
              </a:ln>
            </p:spPr>
          </p:pic>
        </p:grpSp>
        <p:grpSp>
          <p:nvGrpSpPr>
            <p:cNvPr id="24" name="Group 81"/>
            <p:cNvGrpSpPr>
              <a:grpSpLocks/>
            </p:cNvGrpSpPr>
            <p:nvPr/>
          </p:nvGrpSpPr>
          <p:grpSpPr bwMode="auto">
            <a:xfrm>
              <a:off x="1117" y="4830"/>
              <a:ext cx="453" cy="360"/>
              <a:chOff x="210" y="4513"/>
              <a:chExt cx="564" cy="496"/>
            </a:xfrm>
          </p:grpSpPr>
          <p:pic>
            <p:nvPicPr>
              <p:cNvPr id="36" name="Picture 82" descr="j0350663"/>
              <p:cNvPicPr>
                <a:picLocks noChangeAspect="1" noChangeArrowheads="1"/>
              </p:cNvPicPr>
              <p:nvPr/>
            </p:nvPicPr>
            <p:blipFill>
              <a:blip r:embed="rId6" cstate="print"/>
              <a:srcRect/>
              <a:stretch>
                <a:fillRect/>
              </a:stretch>
            </p:blipFill>
            <p:spPr bwMode="auto">
              <a:xfrm rot="10569453" flipV="1">
                <a:off x="210" y="4740"/>
                <a:ext cx="292" cy="269"/>
              </a:xfrm>
              <a:prstGeom prst="rect">
                <a:avLst/>
              </a:prstGeom>
              <a:noFill/>
              <a:ln w="9525">
                <a:noFill/>
                <a:miter lim="800000"/>
                <a:headEnd/>
                <a:tailEnd/>
              </a:ln>
            </p:spPr>
          </p:pic>
          <p:pic>
            <p:nvPicPr>
              <p:cNvPr id="37" name="Picture 83" descr="j0350663"/>
              <p:cNvPicPr>
                <a:picLocks noChangeAspect="1" noChangeArrowheads="1"/>
              </p:cNvPicPr>
              <p:nvPr/>
            </p:nvPicPr>
            <p:blipFill>
              <a:blip r:embed="rId6" cstate="print"/>
              <a:srcRect/>
              <a:stretch>
                <a:fillRect/>
              </a:stretch>
            </p:blipFill>
            <p:spPr bwMode="auto">
              <a:xfrm rot="10569453" flipV="1">
                <a:off x="482" y="4513"/>
                <a:ext cx="292" cy="269"/>
              </a:xfrm>
              <a:prstGeom prst="rect">
                <a:avLst/>
              </a:prstGeom>
              <a:noFill/>
              <a:ln w="9525">
                <a:noFill/>
                <a:miter lim="800000"/>
                <a:headEnd/>
                <a:tailEnd/>
              </a:ln>
            </p:spPr>
          </p:pic>
        </p:grpSp>
        <p:grpSp>
          <p:nvGrpSpPr>
            <p:cNvPr id="25" name="Group 84"/>
            <p:cNvGrpSpPr>
              <a:grpSpLocks/>
            </p:cNvGrpSpPr>
            <p:nvPr/>
          </p:nvGrpSpPr>
          <p:grpSpPr bwMode="auto">
            <a:xfrm>
              <a:off x="1570" y="4830"/>
              <a:ext cx="453" cy="360"/>
              <a:chOff x="210" y="4513"/>
              <a:chExt cx="564" cy="496"/>
            </a:xfrm>
          </p:grpSpPr>
          <p:pic>
            <p:nvPicPr>
              <p:cNvPr id="34" name="Picture 85" descr="j0350663"/>
              <p:cNvPicPr>
                <a:picLocks noChangeAspect="1" noChangeArrowheads="1"/>
              </p:cNvPicPr>
              <p:nvPr/>
            </p:nvPicPr>
            <p:blipFill>
              <a:blip r:embed="rId6" cstate="print"/>
              <a:srcRect/>
              <a:stretch>
                <a:fillRect/>
              </a:stretch>
            </p:blipFill>
            <p:spPr bwMode="auto">
              <a:xfrm rot="10569453" flipV="1">
                <a:off x="210" y="4740"/>
                <a:ext cx="292" cy="269"/>
              </a:xfrm>
              <a:prstGeom prst="rect">
                <a:avLst/>
              </a:prstGeom>
              <a:noFill/>
              <a:ln w="9525">
                <a:noFill/>
                <a:miter lim="800000"/>
                <a:headEnd/>
                <a:tailEnd/>
              </a:ln>
            </p:spPr>
          </p:pic>
          <p:pic>
            <p:nvPicPr>
              <p:cNvPr id="35" name="Picture 86" descr="j0350663"/>
              <p:cNvPicPr>
                <a:picLocks noChangeAspect="1" noChangeArrowheads="1"/>
              </p:cNvPicPr>
              <p:nvPr/>
            </p:nvPicPr>
            <p:blipFill>
              <a:blip r:embed="rId6" cstate="print"/>
              <a:srcRect/>
              <a:stretch>
                <a:fillRect/>
              </a:stretch>
            </p:blipFill>
            <p:spPr bwMode="auto">
              <a:xfrm rot="10569453" flipV="1">
                <a:off x="482" y="4513"/>
                <a:ext cx="292" cy="269"/>
              </a:xfrm>
              <a:prstGeom prst="rect">
                <a:avLst/>
              </a:prstGeom>
              <a:noFill/>
              <a:ln w="9525">
                <a:noFill/>
                <a:miter lim="800000"/>
                <a:headEnd/>
                <a:tailEnd/>
              </a:ln>
            </p:spPr>
          </p:pic>
        </p:grpSp>
        <p:grpSp>
          <p:nvGrpSpPr>
            <p:cNvPr id="26" name="Group 87"/>
            <p:cNvGrpSpPr>
              <a:grpSpLocks/>
            </p:cNvGrpSpPr>
            <p:nvPr/>
          </p:nvGrpSpPr>
          <p:grpSpPr bwMode="auto">
            <a:xfrm>
              <a:off x="1979" y="4830"/>
              <a:ext cx="453" cy="360"/>
              <a:chOff x="210" y="4513"/>
              <a:chExt cx="564" cy="496"/>
            </a:xfrm>
          </p:grpSpPr>
          <p:pic>
            <p:nvPicPr>
              <p:cNvPr id="32" name="Picture 88" descr="j0350663"/>
              <p:cNvPicPr>
                <a:picLocks noChangeAspect="1" noChangeArrowheads="1"/>
              </p:cNvPicPr>
              <p:nvPr/>
            </p:nvPicPr>
            <p:blipFill>
              <a:blip r:embed="rId6" cstate="print"/>
              <a:srcRect/>
              <a:stretch>
                <a:fillRect/>
              </a:stretch>
            </p:blipFill>
            <p:spPr bwMode="auto">
              <a:xfrm rot="10569453" flipV="1">
                <a:off x="210" y="4740"/>
                <a:ext cx="292" cy="269"/>
              </a:xfrm>
              <a:prstGeom prst="rect">
                <a:avLst/>
              </a:prstGeom>
              <a:noFill/>
              <a:ln w="9525">
                <a:noFill/>
                <a:miter lim="800000"/>
                <a:headEnd/>
                <a:tailEnd/>
              </a:ln>
            </p:spPr>
          </p:pic>
          <p:pic>
            <p:nvPicPr>
              <p:cNvPr id="33" name="Picture 89" descr="j0350663"/>
              <p:cNvPicPr>
                <a:picLocks noChangeAspect="1" noChangeArrowheads="1"/>
              </p:cNvPicPr>
              <p:nvPr/>
            </p:nvPicPr>
            <p:blipFill>
              <a:blip r:embed="rId6" cstate="print"/>
              <a:srcRect/>
              <a:stretch>
                <a:fillRect/>
              </a:stretch>
            </p:blipFill>
            <p:spPr bwMode="auto">
              <a:xfrm rot="10569453" flipV="1">
                <a:off x="482" y="4513"/>
                <a:ext cx="292" cy="269"/>
              </a:xfrm>
              <a:prstGeom prst="rect">
                <a:avLst/>
              </a:prstGeom>
              <a:noFill/>
              <a:ln w="9525">
                <a:noFill/>
                <a:miter lim="800000"/>
                <a:headEnd/>
                <a:tailEnd/>
              </a:ln>
            </p:spPr>
          </p:pic>
        </p:grpSp>
        <p:grpSp>
          <p:nvGrpSpPr>
            <p:cNvPr id="27" name="Group 116"/>
            <p:cNvGrpSpPr>
              <a:grpSpLocks/>
            </p:cNvGrpSpPr>
            <p:nvPr/>
          </p:nvGrpSpPr>
          <p:grpSpPr bwMode="auto">
            <a:xfrm>
              <a:off x="1616" y="4740"/>
              <a:ext cx="817" cy="545"/>
              <a:chOff x="1616" y="4740"/>
              <a:chExt cx="817" cy="545"/>
            </a:xfrm>
          </p:grpSpPr>
          <p:sp>
            <p:nvSpPr>
              <p:cNvPr id="28" name="Line 109"/>
              <p:cNvSpPr>
                <a:spLocks noChangeShapeType="1"/>
              </p:cNvSpPr>
              <p:nvPr/>
            </p:nvSpPr>
            <p:spPr bwMode="auto">
              <a:xfrm flipH="1">
                <a:off x="2251" y="4785"/>
                <a:ext cx="182" cy="318"/>
              </a:xfrm>
              <a:prstGeom prst="line">
                <a:avLst/>
              </a:prstGeom>
              <a:noFill/>
              <a:ln w="57150">
                <a:solidFill>
                  <a:schemeClr val="accent2"/>
                </a:solidFill>
                <a:round/>
                <a:headEnd/>
                <a:tailEnd/>
              </a:ln>
            </p:spPr>
            <p:txBody>
              <a:bodyPr/>
              <a:lstStyle/>
              <a:p>
                <a:endParaRPr lang="en-GB"/>
              </a:p>
            </p:txBody>
          </p:sp>
          <p:sp>
            <p:nvSpPr>
              <p:cNvPr id="29" name="Line 110"/>
              <p:cNvSpPr>
                <a:spLocks noChangeShapeType="1"/>
              </p:cNvSpPr>
              <p:nvPr/>
            </p:nvSpPr>
            <p:spPr bwMode="auto">
              <a:xfrm flipH="1">
                <a:off x="2024" y="4967"/>
                <a:ext cx="182" cy="318"/>
              </a:xfrm>
              <a:prstGeom prst="line">
                <a:avLst/>
              </a:prstGeom>
              <a:noFill/>
              <a:ln w="57150">
                <a:solidFill>
                  <a:schemeClr val="accent2"/>
                </a:solidFill>
                <a:round/>
                <a:headEnd/>
                <a:tailEnd/>
              </a:ln>
            </p:spPr>
            <p:txBody>
              <a:bodyPr/>
              <a:lstStyle/>
              <a:p>
                <a:endParaRPr lang="en-GB"/>
              </a:p>
            </p:txBody>
          </p:sp>
          <p:sp>
            <p:nvSpPr>
              <p:cNvPr id="30" name="Line 111"/>
              <p:cNvSpPr>
                <a:spLocks noChangeShapeType="1"/>
              </p:cNvSpPr>
              <p:nvPr/>
            </p:nvSpPr>
            <p:spPr bwMode="auto">
              <a:xfrm flipH="1">
                <a:off x="1842" y="4740"/>
                <a:ext cx="182" cy="318"/>
              </a:xfrm>
              <a:prstGeom prst="line">
                <a:avLst/>
              </a:prstGeom>
              <a:noFill/>
              <a:ln w="57150">
                <a:solidFill>
                  <a:schemeClr val="accent2"/>
                </a:solidFill>
                <a:round/>
                <a:headEnd/>
                <a:tailEnd/>
              </a:ln>
            </p:spPr>
            <p:txBody>
              <a:bodyPr/>
              <a:lstStyle/>
              <a:p>
                <a:endParaRPr lang="en-GB"/>
              </a:p>
            </p:txBody>
          </p:sp>
          <p:sp>
            <p:nvSpPr>
              <p:cNvPr id="31" name="Line 112"/>
              <p:cNvSpPr>
                <a:spLocks noChangeShapeType="1"/>
              </p:cNvSpPr>
              <p:nvPr/>
            </p:nvSpPr>
            <p:spPr bwMode="auto">
              <a:xfrm flipH="1">
                <a:off x="1616" y="4921"/>
                <a:ext cx="182" cy="318"/>
              </a:xfrm>
              <a:prstGeom prst="line">
                <a:avLst/>
              </a:prstGeom>
              <a:noFill/>
              <a:ln w="57150">
                <a:solidFill>
                  <a:schemeClr val="accent2"/>
                </a:solidFill>
                <a:round/>
                <a:headEnd/>
                <a:tailEnd/>
              </a:ln>
            </p:spPr>
            <p:txBody>
              <a:bodyPr/>
              <a:lstStyle/>
              <a:p>
                <a:endParaRPr lang="en-GB"/>
              </a:p>
            </p:txBody>
          </p:sp>
        </p:grpSp>
      </p:grpSp>
      <p:sp>
        <p:nvSpPr>
          <p:cNvPr id="42" name="AutoShape 91"/>
          <p:cNvSpPr>
            <a:spLocks noChangeArrowheads="1"/>
          </p:cNvSpPr>
          <p:nvPr/>
        </p:nvSpPr>
        <p:spPr bwMode="auto">
          <a:xfrm>
            <a:off x="7665612" y="4425712"/>
            <a:ext cx="1914787" cy="1230501"/>
          </a:xfrm>
          <a:prstGeom prst="wedgeRoundRectCallout">
            <a:avLst>
              <a:gd name="adj1" fmla="val -56484"/>
              <a:gd name="adj2" fmla="val 113546"/>
              <a:gd name="adj3" fmla="val 16667"/>
            </a:avLst>
          </a:prstGeom>
          <a:solidFill>
            <a:schemeClr val="bg1"/>
          </a:solidFill>
          <a:ln w="28575">
            <a:solidFill>
              <a:schemeClr val="bg1"/>
            </a:solidFill>
            <a:miter lim="800000"/>
            <a:headEnd/>
            <a:tailEnd/>
          </a:ln>
        </p:spPr>
        <p:txBody>
          <a:bodyPr/>
          <a:lstStyle/>
          <a:p>
            <a:pPr algn="ctr"/>
            <a:r>
              <a:rPr lang="en-GB" sz="2000" dirty="0">
                <a:latin typeface="Tempus Sans ITC" pitchFamily="82" charset="0"/>
              </a:rPr>
              <a:t>If I </a:t>
            </a:r>
            <a:r>
              <a:rPr lang="en-GB" sz="2000" dirty="0">
                <a:solidFill>
                  <a:srgbClr val="0066FF"/>
                </a:solidFill>
                <a:latin typeface="Tempus Sans ITC" pitchFamily="82" charset="0"/>
              </a:rPr>
              <a:t>take away</a:t>
            </a:r>
            <a:r>
              <a:rPr lang="en-GB" sz="2000" dirty="0">
                <a:latin typeface="Tempus Sans ITC" pitchFamily="82" charset="0"/>
              </a:rPr>
              <a:t> four shells there are six left</a:t>
            </a:r>
          </a:p>
        </p:txBody>
      </p:sp>
      <p:pic>
        <p:nvPicPr>
          <p:cNvPr id="43" name="Picture 99"/>
          <p:cNvPicPr>
            <a:picLocks noChangeAspect="1" noChangeArrowheads="1"/>
          </p:cNvPicPr>
          <p:nvPr/>
        </p:nvPicPr>
        <p:blipFill>
          <a:blip r:embed="rId7" cstate="print"/>
          <a:srcRect/>
          <a:stretch>
            <a:fillRect/>
          </a:stretch>
        </p:blipFill>
        <p:spPr bwMode="auto">
          <a:xfrm>
            <a:off x="3241355" y="6055450"/>
            <a:ext cx="4894540" cy="684212"/>
          </a:xfrm>
          <a:prstGeom prst="rect">
            <a:avLst/>
          </a:prstGeom>
          <a:noFill/>
          <a:ln w="9525">
            <a:noFill/>
            <a:miter lim="800000"/>
            <a:headEnd/>
            <a:tailEnd/>
          </a:ln>
        </p:spPr>
      </p:pic>
      <p:sp>
        <p:nvSpPr>
          <p:cNvPr id="44" name="Rectangle 72"/>
          <p:cNvSpPr>
            <a:spLocks noChangeArrowheads="1"/>
          </p:cNvSpPr>
          <p:nvPr/>
        </p:nvSpPr>
        <p:spPr bwMode="auto">
          <a:xfrm>
            <a:off x="8253800" y="6054788"/>
            <a:ext cx="1655465" cy="738664"/>
          </a:xfrm>
          <a:prstGeom prst="rect">
            <a:avLst/>
          </a:prstGeom>
          <a:solidFill>
            <a:schemeClr val="bg1"/>
          </a:solidFill>
          <a:ln w="12700">
            <a:solidFill>
              <a:schemeClr val="bg1"/>
            </a:solidFill>
            <a:miter lim="800000"/>
            <a:headEnd/>
            <a:tailEnd/>
          </a:ln>
        </p:spPr>
        <p:txBody>
          <a:bodyPr wrap="square">
            <a:spAutoFit/>
          </a:bodyPr>
          <a:lstStyle/>
          <a:p>
            <a:pPr algn="ctr">
              <a:spcBef>
                <a:spcPct val="50000"/>
              </a:spcBef>
            </a:pPr>
            <a:r>
              <a:rPr lang="en-GB" sz="1400" dirty="0"/>
              <a:t>Count backwards along a number line to ‘take away’ </a:t>
            </a:r>
          </a:p>
        </p:txBody>
      </p:sp>
      <p:sp>
        <p:nvSpPr>
          <p:cNvPr id="45" name="TextBox 44"/>
          <p:cNvSpPr txBox="1"/>
          <p:nvPr/>
        </p:nvSpPr>
        <p:spPr>
          <a:xfrm>
            <a:off x="10248591" y="960348"/>
            <a:ext cx="1272544" cy="1631216"/>
          </a:xfrm>
          <a:prstGeom prst="rect">
            <a:avLst/>
          </a:prstGeom>
          <a:noFill/>
          <a:ln>
            <a:noFill/>
          </a:ln>
        </p:spPr>
        <p:txBody>
          <a:bodyPr wrap="square" rtlCol="0">
            <a:spAutoFit/>
          </a:bodyPr>
          <a:lstStyle/>
          <a:p>
            <a:r>
              <a:rPr lang="en-GB" sz="2000" dirty="0">
                <a:solidFill>
                  <a:schemeClr val="bg1"/>
                </a:solidFill>
              </a:rPr>
              <a:t>5 little ducks went swimming one day... </a:t>
            </a:r>
          </a:p>
        </p:txBody>
      </p:sp>
      <p:sp>
        <p:nvSpPr>
          <p:cNvPr id="47" name="TextBox 46"/>
          <p:cNvSpPr txBox="1"/>
          <p:nvPr/>
        </p:nvSpPr>
        <p:spPr>
          <a:xfrm>
            <a:off x="5066853" y="3814987"/>
            <a:ext cx="2990626" cy="307777"/>
          </a:xfrm>
          <a:prstGeom prst="rect">
            <a:avLst/>
          </a:prstGeom>
          <a:solidFill>
            <a:schemeClr val="bg1"/>
          </a:solidFill>
          <a:ln>
            <a:noFill/>
          </a:ln>
        </p:spPr>
        <p:txBody>
          <a:bodyPr wrap="square" rtlCol="0">
            <a:spAutoFit/>
          </a:bodyPr>
          <a:lstStyle/>
          <a:p>
            <a:r>
              <a:rPr lang="en-GB" sz="1400" dirty="0">
                <a:solidFill>
                  <a:srgbClr val="00B050"/>
                </a:solidFill>
              </a:rPr>
              <a:t>10 Green Bottles  sitting on the wall ... </a:t>
            </a:r>
          </a:p>
        </p:txBody>
      </p:sp>
      <p:pic>
        <p:nvPicPr>
          <p:cNvPr id="2" name="Picture 1">
            <a:hlinkClick r:id="rId8"/>
            <a:extLst>
              <a:ext uri="{FF2B5EF4-FFF2-40B4-BE49-F238E27FC236}">
                <a16:creationId xmlns:a16="http://schemas.microsoft.com/office/drawing/2014/main" id="{CE8A7218-DAC1-475F-B12A-843222445C3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24714" y="6675091"/>
            <a:ext cx="926757" cy="163539"/>
          </a:xfrm>
          <a:prstGeom prst="rect">
            <a:avLst/>
          </a:prstGeom>
        </p:spPr>
      </p:pic>
    </p:spTree>
    <p:extLst>
      <p:ext uri="{BB962C8B-B14F-4D97-AF65-F5344CB8AC3E}">
        <p14:creationId xmlns:p14="http://schemas.microsoft.com/office/powerpoint/2010/main" val="1125157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89102" y="747632"/>
            <a:ext cx="3168352" cy="1815882"/>
          </a:xfrm>
          <a:prstGeom prst="rect">
            <a:avLst/>
          </a:prstGeom>
          <a:solidFill>
            <a:schemeClr val="bg1">
              <a:lumMod val="95000"/>
            </a:schemeClr>
          </a:solidFill>
          <a:ln w="12700">
            <a:solidFill>
              <a:schemeClr val="tx1"/>
            </a:solidFill>
          </a:ln>
        </p:spPr>
        <p:txBody>
          <a:bodyPr wrap="square" rtlCol="0">
            <a:spAutoFit/>
          </a:bodyPr>
          <a:lstStyle/>
          <a:p>
            <a:pPr algn="ctr"/>
            <a:r>
              <a:rPr lang="en-GB" sz="2800" dirty="0"/>
              <a:t>Use number bonds and related subtraction facts within 20. </a:t>
            </a:r>
          </a:p>
        </p:txBody>
      </p:sp>
      <p:pic>
        <p:nvPicPr>
          <p:cNvPr id="5" name="Picture 2"/>
          <p:cNvPicPr>
            <a:picLocks noChangeAspect="1" noChangeArrowheads="1"/>
          </p:cNvPicPr>
          <p:nvPr/>
        </p:nvPicPr>
        <p:blipFill>
          <a:blip r:embed="rId2" cstate="print"/>
          <a:srcRect t="19137" r="4135" b="12758"/>
          <a:stretch>
            <a:fillRect/>
          </a:stretch>
        </p:blipFill>
        <p:spPr bwMode="auto">
          <a:xfrm>
            <a:off x="3901032" y="2671410"/>
            <a:ext cx="4344493" cy="1600589"/>
          </a:xfrm>
          <a:prstGeom prst="rect">
            <a:avLst/>
          </a:prstGeom>
          <a:noFill/>
          <a:ln w="9525">
            <a:noFill/>
            <a:miter lim="800000"/>
            <a:headEnd/>
            <a:tailEnd/>
          </a:ln>
        </p:spPr>
      </p:pic>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1946" t="5711" r="1946" b="3807"/>
          <a:stretch>
            <a:fillRect/>
          </a:stretch>
        </p:blipFill>
        <p:spPr bwMode="auto">
          <a:xfrm>
            <a:off x="8926823" y="2686624"/>
            <a:ext cx="3298410" cy="3174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9063860" y="777446"/>
            <a:ext cx="3024336" cy="1815882"/>
          </a:xfrm>
          <a:prstGeom prst="rect">
            <a:avLst/>
          </a:prstGeom>
          <a:solidFill>
            <a:schemeClr val="bg1">
              <a:lumMod val="95000"/>
            </a:schemeClr>
          </a:solidFill>
          <a:ln w="12700">
            <a:solidFill>
              <a:schemeClr val="tx1"/>
            </a:solidFill>
          </a:ln>
        </p:spPr>
        <p:txBody>
          <a:bodyPr wrap="square" rtlCol="0">
            <a:spAutoFit/>
          </a:bodyPr>
          <a:lstStyle/>
          <a:p>
            <a:pPr algn="ctr"/>
            <a:r>
              <a:rPr lang="en-GB" sz="2800" dirty="0"/>
              <a:t>Count back in ones and find one less  than a given number.  </a:t>
            </a:r>
          </a:p>
        </p:txBody>
      </p:sp>
      <p:pic>
        <p:nvPicPr>
          <p:cNvPr id="10" name="Picture 3"/>
          <p:cNvPicPr>
            <a:picLocks noChangeAspect="1" noChangeArrowheads="1"/>
          </p:cNvPicPr>
          <p:nvPr/>
        </p:nvPicPr>
        <p:blipFill>
          <a:blip r:embed="rId4" cstate="print"/>
          <a:srcRect l="2298" t="14678" r="8042" b="8562"/>
          <a:stretch>
            <a:fillRect/>
          </a:stretch>
        </p:blipFill>
        <p:spPr bwMode="auto">
          <a:xfrm>
            <a:off x="1305247" y="2904182"/>
            <a:ext cx="1136462" cy="913770"/>
          </a:xfrm>
          <a:prstGeom prst="rect">
            <a:avLst/>
          </a:prstGeom>
          <a:noFill/>
          <a:ln w="9525">
            <a:noFill/>
            <a:miter lim="800000"/>
            <a:headEnd/>
            <a:tailEnd/>
          </a:ln>
        </p:spPr>
      </p:pic>
      <p:sp>
        <p:nvSpPr>
          <p:cNvPr id="11" name="TextBox 10"/>
          <p:cNvSpPr txBox="1"/>
          <p:nvPr/>
        </p:nvSpPr>
        <p:spPr>
          <a:xfrm>
            <a:off x="80224" y="747632"/>
            <a:ext cx="3528393" cy="1938992"/>
          </a:xfrm>
          <a:prstGeom prst="rect">
            <a:avLst/>
          </a:prstGeom>
          <a:solidFill>
            <a:schemeClr val="bg1">
              <a:lumMod val="95000"/>
            </a:schemeClr>
          </a:solidFill>
          <a:ln w="12700">
            <a:solidFill>
              <a:schemeClr val="tx1"/>
            </a:solidFill>
          </a:ln>
        </p:spPr>
        <p:txBody>
          <a:bodyPr wrap="square" rtlCol="0">
            <a:spAutoFit/>
          </a:bodyPr>
          <a:lstStyle/>
          <a:p>
            <a:r>
              <a:rPr lang="en-GB" sz="2400" dirty="0"/>
              <a:t>Understand subtraction as take away. Use practical resources,  pictorial representations, role play, stories and rhymes. </a:t>
            </a:r>
          </a:p>
        </p:txBody>
      </p:sp>
      <p:sp>
        <p:nvSpPr>
          <p:cNvPr id="14" name="Rectangle 13"/>
          <p:cNvSpPr/>
          <p:nvPr/>
        </p:nvSpPr>
        <p:spPr>
          <a:xfrm>
            <a:off x="1898423" y="-145884"/>
            <a:ext cx="7543204" cy="923330"/>
          </a:xfrm>
          <a:prstGeom prst="rect">
            <a:avLst/>
          </a:prstGeom>
          <a:noFill/>
        </p:spPr>
        <p:txBody>
          <a:bodyPr wrap="square" lIns="91440" tIns="45720" rIns="91440" bIns="45720">
            <a:spAutoFit/>
          </a:bodyPr>
          <a:lstStyle/>
          <a:p>
            <a:pPr algn="ctr"/>
            <a:r>
              <a:rPr lang="en-US" sz="5400" b="1" cap="none" spc="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Subtraction</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2" name="Rectangle 1"/>
          <p:cNvSpPr/>
          <p:nvPr/>
        </p:nvSpPr>
        <p:spPr>
          <a:xfrm>
            <a:off x="8385454" y="3141147"/>
            <a:ext cx="237566" cy="369332"/>
          </a:xfrm>
          <a:prstGeom prst="rect">
            <a:avLst/>
          </a:prstGeom>
        </p:spPr>
        <p:txBody>
          <a:bodyPr wrap="none">
            <a:spAutoFit/>
          </a:bodyPr>
          <a:lstStyle/>
          <a:p>
            <a:r>
              <a:rPr lang="en-GB" dirty="0"/>
              <a:t> </a:t>
            </a:r>
            <a:endParaRPr lang="en-US" dirty="0"/>
          </a:p>
        </p:txBody>
      </p:sp>
      <p:pic>
        <p:nvPicPr>
          <p:cNvPr id="17" name="Picture 2"/>
          <p:cNvPicPr>
            <a:picLocks noChangeAspect="1" noChangeArrowheads="1"/>
          </p:cNvPicPr>
          <p:nvPr/>
        </p:nvPicPr>
        <p:blipFill>
          <a:blip r:embed="rId5" cstate="print"/>
          <a:srcRect/>
          <a:stretch>
            <a:fillRect/>
          </a:stretch>
        </p:blipFill>
        <p:spPr bwMode="auto">
          <a:xfrm>
            <a:off x="3912378" y="4307492"/>
            <a:ext cx="4668925" cy="2328208"/>
          </a:xfrm>
          <a:prstGeom prst="rect">
            <a:avLst/>
          </a:prstGeom>
          <a:noFill/>
          <a:ln w="9525">
            <a:noFill/>
            <a:miter lim="800000"/>
            <a:headEnd/>
            <a:tailEnd/>
          </a:ln>
        </p:spPr>
      </p:pic>
      <p:grpSp>
        <p:nvGrpSpPr>
          <p:cNvPr id="18" name="Group 117"/>
          <p:cNvGrpSpPr>
            <a:grpSpLocks/>
          </p:cNvGrpSpPr>
          <p:nvPr/>
        </p:nvGrpSpPr>
        <p:grpSpPr bwMode="auto">
          <a:xfrm>
            <a:off x="398053" y="4171377"/>
            <a:ext cx="3383657" cy="719658"/>
            <a:chOff x="210" y="4740"/>
            <a:chExt cx="2223" cy="545"/>
          </a:xfrm>
        </p:grpSpPr>
        <p:grpSp>
          <p:nvGrpSpPr>
            <p:cNvPr id="19" name="Group 77"/>
            <p:cNvGrpSpPr>
              <a:grpSpLocks/>
            </p:cNvGrpSpPr>
            <p:nvPr/>
          </p:nvGrpSpPr>
          <p:grpSpPr bwMode="auto">
            <a:xfrm>
              <a:off x="210" y="4830"/>
              <a:ext cx="453" cy="360"/>
              <a:chOff x="210" y="4513"/>
              <a:chExt cx="564" cy="496"/>
            </a:xfrm>
          </p:grpSpPr>
          <p:pic>
            <p:nvPicPr>
              <p:cNvPr id="37" name="Picture 75" descr="j0350663"/>
              <p:cNvPicPr>
                <a:picLocks noChangeAspect="1" noChangeArrowheads="1"/>
              </p:cNvPicPr>
              <p:nvPr/>
            </p:nvPicPr>
            <p:blipFill>
              <a:blip r:embed="rId6" cstate="print"/>
              <a:srcRect/>
              <a:stretch>
                <a:fillRect/>
              </a:stretch>
            </p:blipFill>
            <p:spPr bwMode="auto">
              <a:xfrm rot="10569453" flipV="1">
                <a:off x="210" y="4740"/>
                <a:ext cx="292" cy="269"/>
              </a:xfrm>
              <a:prstGeom prst="rect">
                <a:avLst/>
              </a:prstGeom>
              <a:noFill/>
              <a:ln w="9525">
                <a:noFill/>
                <a:miter lim="800000"/>
                <a:headEnd/>
                <a:tailEnd/>
              </a:ln>
            </p:spPr>
          </p:pic>
          <p:pic>
            <p:nvPicPr>
              <p:cNvPr id="38" name="Picture 76" descr="j0350663"/>
              <p:cNvPicPr>
                <a:picLocks noChangeAspect="1" noChangeArrowheads="1"/>
              </p:cNvPicPr>
              <p:nvPr/>
            </p:nvPicPr>
            <p:blipFill>
              <a:blip r:embed="rId6" cstate="print"/>
              <a:srcRect/>
              <a:stretch>
                <a:fillRect/>
              </a:stretch>
            </p:blipFill>
            <p:spPr bwMode="auto">
              <a:xfrm rot="10569453" flipV="1">
                <a:off x="482" y="4513"/>
                <a:ext cx="292" cy="269"/>
              </a:xfrm>
              <a:prstGeom prst="rect">
                <a:avLst/>
              </a:prstGeom>
              <a:noFill/>
              <a:ln w="9525">
                <a:noFill/>
                <a:miter lim="800000"/>
                <a:headEnd/>
                <a:tailEnd/>
              </a:ln>
            </p:spPr>
          </p:pic>
        </p:grpSp>
        <p:grpSp>
          <p:nvGrpSpPr>
            <p:cNvPr id="20" name="Group 78"/>
            <p:cNvGrpSpPr>
              <a:grpSpLocks/>
            </p:cNvGrpSpPr>
            <p:nvPr/>
          </p:nvGrpSpPr>
          <p:grpSpPr bwMode="auto">
            <a:xfrm>
              <a:off x="663" y="4830"/>
              <a:ext cx="453" cy="360"/>
              <a:chOff x="210" y="4513"/>
              <a:chExt cx="564" cy="496"/>
            </a:xfrm>
          </p:grpSpPr>
          <p:pic>
            <p:nvPicPr>
              <p:cNvPr id="35" name="Picture 79" descr="j0350663"/>
              <p:cNvPicPr>
                <a:picLocks noChangeAspect="1" noChangeArrowheads="1"/>
              </p:cNvPicPr>
              <p:nvPr/>
            </p:nvPicPr>
            <p:blipFill>
              <a:blip r:embed="rId6" cstate="print"/>
              <a:srcRect/>
              <a:stretch>
                <a:fillRect/>
              </a:stretch>
            </p:blipFill>
            <p:spPr bwMode="auto">
              <a:xfrm rot="10569453" flipV="1">
                <a:off x="210" y="4740"/>
                <a:ext cx="292" cy="269"/>
              </a:xfrm>
              <a:prstGeom prst="rect">
                <a:avLst/>
              </a:prstGeom>
              <a:noFill/>
              <a:ln w="9525">
                <a:noFill/>
                <a:miter lim="800000"/>
                <a:headEnd/>
                <a:tailEnd/>
              </a:ln>
            </p:spPr>
          </p:pic>
          <p:pic>
            <p:nvPicPr>
              <p:cNvPr id="36" name="Picture 80" descr="j0350663"/>
              <p:cNvPicPr>
                <a:picLocks noChangeAspect="1" noChangeArrowheads="1"/>
              </p:cNvPicPr>
              <p:nvPr/>
            </p:nvPicPr>
            <p:blipFill>
              <a:blip r:embed="rId6" cstate="print"/>
              <a:srcRect/>
              <a:stretch>
                <a:fillRect/>
              </a:stretch>
            </p:blipFill>
            <p:spPr bwMode="auto">
              <a:xfrm rot="10569453" flipV="1">
                <a:off x="482" y="4513"/>
                <a:ext cx="292" cy="269"/>
              </a:xfrm>
              <a:prstGeom prst="rect">
                <a:avLst/>
              </a:prstGeom>
              <a:noFill/>
              <a:ln w="9525">
                <a:noFill/>
                <a:miter lim="800000"/>
                <a:headEnd/>
                <a:tailEnd/>
              </a:ln>
            </p:spPr>
          </p:pic>
        </p:grpSp>
        <p:grpSp>
          <p:nvGrpSpPr>
            <p:cNvPr id="21" name="Group 81"/>
            <p:cNvGrpSpPr>
              <a:grpSpLocks/>
            </p:cNvGrpSpPr>
            <p:nvPr/>
          </p:nvGrpSpPr>
          <p:grpSpPr bwMode="auto">
            <a:xfrm>
              <a:off x="1117" y="4830"/>
              <a:ext cx="453" cy="360"/>
              <a:chOff x="210" y="4513"/>
              <a:chExt cx="564" cy="496"/>
            </a:xfrm>
          </p:grpSpPr>
          <p:pic>
            <p:nvPicPr>
              <p:cNvPr id="33" name="Picture 82" descr="j0350663"/>
              <p:cNvPicPr>
                <a:picLocks noChangeAspect="1" noChangeArrowheads="1"/>
              </p:cNvPicPr>
              <p:nvPr/>
            </p:nvPicPr>
            <p:blipFill>
              <a:blip r:embed="rId6" cstate="print"/>
              <a:srcRect/>
              <a:stretch>
                <a:fillRect/>
              </a:stretch>
            </p:blipFill>
            <p:spPr bwMode="auto">
              <a:xfrm rot="10569453" flipV="1">
                <a:off x="210" y="4740"/>
                <a:ext cx="292" cy="269"/>
              </a:xfrm>
              <a:prstGeom prst="rect">
                <a:avLst/>
              </a:prstGeom>
              <a:noFill/>
              <a:ln w="9525">
                <a:noFill/>
                <a:miter lim="800000"/>
                <a:headEnd/>
                <a:tailEnd/>
              </a:ln>
            </p:spPr>
          </p:pic>
          <p:pic>
            <p:nvPicPr>
              <p:cNvPr id="34" name="Picture 83" descr="j0350663"/>
              <p:cNvPicPr>
                <a:picLocks noChangeAspect="1" noChangeArrowheads="1"/>
              </p:cNvPicPr>
              <p:nvPr/>
            </p:nvPicPr>
            <p:blipFill>
              <a:blip r:embed="rId6" cstate="print"/>
              <a:srcRect/>
              <a:stretch>
                <a:fillRect/>
              </a:stretch>
            </p:blipFill>
            <p:spPr bwMode="auto">
              <a:xfrm rot="10569453" flipV="1">
                <a:off x="482" y="4513"/>
                <a:ext cx="292" cy="269"/>
              </a:xfrm>
              <a:prstGeom prst="rect">
                <a:avLst/>
              </a:prstGeom>
              <a:noFill/>
              <a:ln w="9525">
                <a:noFill/>
                <a:miter lim="800000"/>
                <a:headEnd/>
                <a:tailEnd/>
              </a:ln>
            </p:spPr>
          </p:pic>
        </p:grpSp>
        <p:grpSp>
          <p:nvGrpSpPr>
            <p:cNvPr id="22" name="Group 84"/>
            <p:cNvGrpSpPr>
              <a:grpSpLocks/>
            </p:cNvGrpSpPr>
            <p:nvPr/>
          </p:nvGrpSpPr>
          <p:grpSpPr bwMode="auto">
            <a:xfrm>
              <a:off x="1570" y="4830"/>
              <a:ext cx="453" cy="360"/>
              <a:chOff x="210" y="4513"/>
              <a:chExt cx="564" cy="496"/>
            </a:xfrm>
          </p:grpSpPr>
          <p:pic>
            <p:nvPicPr>
              <p:cNvPr id="31" name="Picture 85" descr="j0350663"/>
              <p:cNvPicPr>
                <a:picLocks noChangeAspect="1" noChangeArrowheads="1"/>
              </p:cNvPicPr>
              <p:nvPr/>
            </p:nvPicPr>
            <p:blipFill>
              <a:blip r:embed="rId6" cstate="print"/>
              <a:srcRect/>
              <a:stretch>
                <a:fillRect/>
              </a:stretch>
            </p:blipFill>
            <p:spPr bwMode="auto">
              <a:xfrm rot="10569453" flipV="1">
                <a:off x="210" y="4740"/>
                <a:ext cx="292" cy="269"/>
              </a:xfrm>
              <a:prstGeom prst="rect">
                <a:avLst/>
              </a:prstGeom>
              <a:noFill/>
              <a:ln w="9525">
                <a:noFill/>
                <a:miter lim="800000"/>
                <a:headEnd/>
                <a:tailEnd/>
              </a:ln>
            </p:spPr>
          </p:pic>
          <p:pic>
            <p:nvPicPr>
              <p:cNvPr id="32" name="Picture 86" descr="j0350663"/>
              <p:cNvPicPr>
                <a:picLocks noChangeAspect="1" noChangeArrowheads="1"/>
              </p:cNvPicPr>
              <p:nvPr/>
            </p:nvPicPr>
            <p:blipFill>
              <a:blip r:embed="rId6" cstate="print"/>
              <a:srcRect/>
              <a:stretch>
                <a:fillRect/>
              </a:stretch>
            </p:blipFill>
            <p:spPr bwMode="auto">
              <a:xfrm rot="10569453" flipV="1">
                <a:off x="482" y="4513"/>
                <a:ext cx="292" cy="269"/>
              </a:xfrm>
              <a:prstGeom prst="rect">
                <a:avLst/>
              </a:prstGeom>
              <a:noFill/>
              <a:ln w="9525">
                <a:noFill/>
                <a:miter lim="800000"/>
                <a:headEnd/>
                <a:tailEnd/>
              </a:ln>
            </p:spPr>
          </p:pic>
        </p:grpSp>
        <p:grpSp>
          <p:nvGrpSpPr>
            <p:cNvPr id="23" name="Group 87"/>
            <p:cNvGrpSpPr>
              <a:grpSpLocks/>
            </p:cNvGrpSpPr>
            <p:nvPr/>
          </p:nvGrpSpPr>
          <p:grpSpPr bwMode="auto">
            <a:xfrm>
              <a:off x="1979" y="4830"/>
              <a:ext cx="453" cy="360"/>
              <a:chOff x="210" y="4513"/>
              <a:chExt cx="564" cy="496"/>
            </a:xfrm>
          </p:grpSpPr>
          <p:pic>
            <p:nvPicPr>
              <p:cNvPr id="29" name="Picture 88" descr="j0350663"/>
              <p:cNvPicPr>
                <a:picLocks noChangeAspect="1" noChangeArrowheads="1"/>
              </p:cNvPicPr>
              <p:nvPr/>
            </p:nvPicPr>
            <p:blipFill>
              <a:blip r:embed="rId6" cstate="print"/>
              <a:srcRect/>
              <a:stretch>
                <a:fillRect/>
              </a:stretch>
            </p:blipFill>
            <p:spPr bwMode="auto">
              <a:xfrm rot="10569453" flipV="1">
                <a:off x="210" y="4740"/>
                <a:ext cx="292" cy="269"/>
              </a:xfrm>
              <a:prstGeom prst="rect">
                <a:avLst/>
              </a:prstGeom>
              <a:noFill/>
              <a:ln w="9525">
                <a:noFill/>
                <a:miter lim="800000"/>
                <a:headEnd/>
                <a:tailEnd/>
              </a:ln>
            </p:spPr>
          </p:pic>
          <p:pic>
            <p:nvPicPr>
              <p:cNvPr id="30" name="Picture 89" descr="j0350663"/>
              <p:cNvPicPr>
                <a:picLocks noChangeAspect="1" noChangeArrowheads="1"/>
              </p:cNvPicPr>
              <p:nvPr/>
            </p:nvPicPr>
            <p:blipFill>
              <a:blip r:embed="rId6" cstate="print"/>
              <a:srcRect/>
              <a:stretch>
                <a:fillRect/>
              </a:stretch>
            </p:blipFill>
            <p:spPr bwMode="auto">
              <a:xfrm rot="10569453" flipV="1">
                <a:off x="482" y="4513"/>
                <a:ext cx="292" cy="269"/>
              </a:xfrm>
              <a:prstGeom prst="rect">
                <a:avLst/>
              </a:prstGeom>
              <a:noFill/>
              <a:ln w="9525">
                <a:noFill/>
                <a:miter lim="800000"/>
                <a:headEnd/>
                <a:tailEnd/>
              </a:ln>
            </p:spPr>
          </p:pic>
        </p:grpSp>
        <p:grpSp>
          <p:nvGrpSpPr>
            <p:cNvPr id="24" name="Group 116"/>
            <p:cNvGrpSpPr>
              <a:grpSpLocks/>
            </p:cNvGrpSpPr>
            <p:nvPr/>
          </p:nvGrpSpPr>
          <p:grpSpPr bwMode="auto">
            <a:xfrm>
              <a:off x="1616" y="4740"/>
              <a:ext cx="817" cy="545"/>
              <a:chOff x="1616" y="4740"/>
              <a:chExt cx="817" cy="545"/>
            </a:xfrm>
          </p:grpSpPr>
          <p:sp>
            <p:nvSpPr>
              <p:cNvPr id="25" name="Line 109"/>
              <p:cNvSpPr>
                <a:spLocks noChangeShapeType="1"/>
              </p:cNvSpPr>
              <p:nvPr/>
            </p:nvSpPr>
            <p:spPr bwMode="auto">
              <a:xfrm flipH="1">
                <a:off x="2251" y="4785"/>
                <a:ext cx="182" cy="318"/>
              </a:xfrm>
              <a:prstGeom prst="line">
                <a:avLst/>
              </a:prstGeom>
              <a:noFill/>
              <a:ln w="57150">
                <a:solidFill>
                  <a:schemeClr val="accent2"/>
                </a:solidFill>
                <a:round/>
                <a:headEnd/>
                <a:tailEnd/>
              </a:ln>
            </p:spPr>
            <p:txBody>
              <a:bodyPr/>
              <a:lstStyle/>
              <a:p>
                <a:endParaRPr lang="en-GB"/>
              </a:p>
            </p:txBody>
          </p:sp>
          <p:sp>
            <p:nvSpPr>
              <p:cNvPr id="26" name="Line 110"/>
              <p:cNvSpPr>
                <a:spLocks noChangeShapeType="1"/>
              </p:cNvSpPr>
              <p:nvPr/>
            </p:nvSpPr>
            <p:spPr bwMode="auto">
              <a:xfrm flipH="1">
                <a:off x="2024" y="4967"/>
                <a:ext cx="182" cy="318"/>
              </a:xfrm>
              <a:prstGeom prst="line">
                <a:avLst/>
              </a:prstGeom>
              <a:noFill/>
              <a:ln w="57150">
                <a:solidFill>
                  <a:schemeClr val="accent2"/>
                </a:solidFill>
                <a:round/>
                <a:headEnd/>
                <a:tailEnd/>
              </a:ln>
            </p:spPr>
            <p:txBody>
              <a:bodyPr/>
              <a:lstStyle/>
              <a:p>
                <a:endParaRPr lang="en-GB"/>
              </a:p>
            </p:txBody>
          </p:sp>
          <p:sp>
            <p:nvSpPr>
              <p:cNvPr id="27" name="Line 111"/>
              <p:cNvSpPr>
                <a:spLocks noChangeShapeType="1"/>
              </p:cNvSpPr>
              <p:nvPr/>
            </p:nvSpPr>
            <p:spPr bwMode="auto">
              <a:xfrm flipH="1">
                <a:off x="1842" y="4740"/>
                <a:ext cx="182" cy="318"/>
              </a:xfrm>
              <a:prstGeom prst="line">
                <a:avLst/>
              </a:prstGeom>
              <a:noFill/>
              <a:ln w="57150">
                <a:solidFill>
                  <a:schemeClr val="accent2"/>
                </a:solidFill>
                <a:round/>
                <a:headEnd/>
                <a:tailEnd/>
              </a:ln>
            </p:spPr>
            <p:txBody>
              <a:bodyPr/>
              <a:lstStyle/>
              <a:p>
                <a:endParaRPr lang="en-GB"/>
              </a:p>
            </p:txBody>
          </p:sp>
          <p:sp>
            <p:nvSpPr>
              <p:cNvPr id="28" name="Line 112"/>
              <p:cNvSpPr>
                <a:spLocks noChangeShapeType="1"/>
              </p:cNvSpPr>
              <p:nvPr/>
            </p:nvSpPr>
            <p:spPr bwMode="auto">
              <a:xfrm flipH="1">
                <a:off x="1616" y="4921"/>
                <a:ext cx="182" cy="318"/>
              </a:xfrm>
              <a:prstGeom prst="line">
                <a:avLst/>
              </a:prstGeom>
              <a:noFill/>
              <a:ln w="57150">
                <a:solidFill>
                  <a:schemeClr val="accent2"/>
                </a:solidFill>
                <a:round/>
                <a:headEnd/>
                <a:tailEnd/>
              </a:ln>
            </p:spPr>
            <p:txBody>
              <a:bodyPr/>
              <a:lstStyle/>
              <a:p>
                <a:endParaRPr lang="en-GB"/>
              </a:p>
            </p:txBody>
          </p:sp>
        </p:grpSp>
      </p:grpSp>
      <p:pic>
        <p:nvPicPr>
          <p:cNvPr id="3074" name="Picture 2" descr="Image result for numicon subtrac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676" y="5197686"/>
            <a:ext cx="2542849" cy="16146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hlinkClick r:id="rId8"/>
            <a:extLst>
              <a:ext uri="{FF2B5EF4-FFF2-40B4-BE49-F238E27FC236}">
                <a16:creationId xmlns:a16="http://schemas.microsoft.com/office/drawing/2014/main" id="{46452E23-E76C-4CE2-9956-B9DF7609B41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24714" y="6675091"/>
            <a:ext cx="926757" cy="163539"/>
          </a:xfrm>
          <a:prstGeom prst="rect">
            <a:avLst/>
          </a:prstGeom>
        </p:spPr>
      </p:pic>
    </p:spTree>
    <p:extLst>
      <p:ext uri="{BB962C8B-B14F-4D97-AF65-F5344CB8AC3E}">
        <p14:creationId xmlns:p14="http://schemas.microsoft.com/office/powerpoint/2010/main" val="3801862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2" cstate="print"/>
          <a:srcRect t="19079" b="8177"/>
          <a:stretch>
            <a:fillRect/>
          </a:stretch>
        </p:blipFill>
        <p:spPr bwMode="auto">
          <a:xfrm>
            <a:off x="5708174" y="1993433"/>
            <a:ext cx="6182079" cy="1513560"/>
          </a:xfrm>
          <a:prstGeom prst="rect">
            <a:avLst/>
          </a:prstGeom>
          <a:noFill/>
          <a:ln w="9525">
            <a:noFill/>
            <a:miter lim="800000"/>
            <a:headEnd/>
            <a:tailEnd/>
          </a:ln>
        </p:spPr>
      </p:pic>
      <p:pic>
        <p:nvPicPr>
          <p:cNvPr id="12" name="Picture 34"/>
          <p:cNvPicPr>
            <a:picLocks noChangeAspect="1" noChangeArrowheads="1"/>
          </p:cNvPicPr>
          <p:nvPr/>
        </p:nvPicPr>
        <p:blipFill>
          <a:blip r:embed="rId3" cstate="print"/>
          <a:srcRect/>
          <a:stretch>
            <a:fillRect/>
          </a:stretch>
        </p:blipFill>
        <p:spPr bwMode="auto">
          <a:xfrm>
            <a:off x="235074" y="1708617"/>
            <a:ext cx="4451271" cy="1720383"/>
          </a:xfrm>
          <a:prstGeom prst="rect">
            <a:avLst/>
          </a:prstGeom>
          <a:noFill/>
          <a:ln w="9525">
            <a:noFill/>
            <a:miter lim="800000"/>
            <a:headEnd/>
            <a:tailEnd/>
          </a:ln>
          <a:effectLst/>
        </p:spPr>
      </p:pic>
      <p:sp>
        <p:nvSpPr>
          <p:cNvPr id="13" name="TextBox 12"/>
          <p:cNvSpPr txBox="1"/>
          <p:nvPr/>
        </p:nvSpPr>
        <p:spPr>
          <a:xfrm>
            <a:off x="207978" y="718994"/>
            <a:ext cx="5346551" cy="923330"/>
          </a:xfrm>
          <a:prstGeom prst="rect">
            <a:avLst/>
          </a:prstGeom>
          <a:solidFill>
            <a:schemeClr val="bg1"/>
          </a:solidFill>
          <a:ln w="12700">
            <a:solidFill>
              <a:schemeClr val="bg1"/>
            </a:solidFill>
          </a:ln>
        </p:spPr>
        <p:txBody>
          <a:bodyPr wrap="square" rtlCol="0">
            <a:spAutoFit/>
          </a:bodyPr>
          <a:lstStyle/>
          <a:p>
            <a:r>
              <a:rPr lang="en-GB" b="1" dirty="0"/>
              <a:t>Counting on </a:t>
            </a:r>
            <a:r>
              <a:rPr lang="en-GB" dirty="0"/>
              <a:t>should only  be used when the language used is  ‘find the difference’, ‘difference between’ and ‘distance between’.</a:t>
            </a:r>
          </a:p>
        </p:txBody>
      </p:sp>
      <p:sp>
        <p:nvSpPr>
          <p:cNvPr id="14" name="Rectangle 13"/>
          <p:cNvSpPr/>
          <p:nvPr/>
        </p:nvSpPr>
        <p:spPr>
          <a:xfrm>
            <a:off x="1936572" y="-127266"/>
            <a:ext cx="7543204" cy="923330"/>
          </a:xfrm>
          <a:prstGeom prst="rect">
            <a:avLst/>
          </a:prstGeom>
          <a:noFill/>
        </p:spPr>
        <p:txBody>
          <a:bodyPr wrap="square" lIns="91440" tIns="45720" rIns="91440" bIns="45720">
            <a:spAutoFit/>
          </a:bodyPr>
          <a:lstStyle/>
          <a:p>
            <a:pPr algn="ctr"/>
            <a:r>
              <a:rPr lang="en-US" sz="5400" b="1" cap="none" spc="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Subtracti</a:t>
            </a:r>
            <a:r>
              <a:rPr lang="en-GB" sz="5400" b="1" cap="none" spc="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n</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2" name="Rectangle 1"/>
          <p:cNvSpPr/>
          <p:nvPr/>
        </p:nvSpPr>
        <p:spPr>
          <a:xfrm>
            <a:off x="8385454" y="3141147"/>
            <a:ext cx="237566" cy="369332"/>
          </a:xfrm>
          <a:prstGeom prst="rect">
            <a:avLst/>
          </a:prstGeom>
        </p:spPr>
        <p:txBody>
          <a:bodyPr wrap="none">
            <a:spAutoFit/>
          </a:bodyPr>
          <a:lstStyle/>
          <a:p>
            <a:r>
              <a:rPr lang="en-GB" dirty="0"/>
              <a:t> </a:t>
            </a:r>
            <a:endParaRPr lang="en-US" dirty="0"/>
          </a:p>
        </p:txBody>
      </p:sp>
      <p:sp>
        <p:nvSpPr>
          <p:cNvPr id="16" name="TextBox 15"/>
          <p:cNvSpPr txBox="1"/>
          <p:nvPr/>
        </p:nvSpPr>
        <p:spPr>
          <a:xfrm>
            <a:off x="9452002" y="3517751"/>
            <a:ext cx="1918831" cy="584775"/>
          </a:xfrm>
          <a:prstGeom prst="rect">
            <a:avLst/>
          </a:prstGeom>
          <a:solidFill>
            <a:schemeClr val="bg1"/>
          </a:solidFill>
        </p:spPr>
        <p:txBody>
          <a:bodyPr wrap="square" rtlCol="0">
            <a:spAutoFit/>
          </a:bodyPr>
          <a:lstStyle/>
          <a:p>
            <a:r>
              <a:rPr lang="en-GB" sz="3200" b="1" dirty="0">
                <a:solidFill>
                  <a:srgbClr val="0000FF"/>
                </a:solidFill>
              </a:rPr>
              <a:t>15 – 7 = 8</a:t>
            </a:r>
          </a:p>
        </p:txBody>
      </p:sp>
      <p:sp>
        <p:nvSpPr>
          <p:cNvPr id="17" name="TextBox 16"/>
          <p:cNvSpPr txBox="1"/>
          <p:nvPr/>
        </p:nvSpPr>
        <p:spPr>
          <a:xfrm>
            <a:off x="5766865" y="814155"/>
            <a:ext cx="5712310" cy="1015663"/>
          </a:xfrm>
          <a:prstGeom prst="rect">
            <a:avLst/>
          </a:prstGeom>
          <a:solidFill>
            <a:schemeClr val="bg1"/>
          </a:solidFill>
          <a:ln w="12700">
            <a:solidFill>
              <a:schemeClr val="bg1"/>
            </a:solidFill>
          </a:ln>
        </p:spPr>
        <p:txBody>
          <a:bodyPr wrap="square" rtlCol="0">
            <a:spAutoFit/>
          </a:bodyPr>
          <a:lstStyle/>
          <a:p>
            <a:r>
              <a:rPr lang="en-GB" sz="2000" dirty="0"/>
              <a:t>Use number line to support the subtraction of numbers. Know and use strategy of </a:t>
            </a:r>
            <a:r>
              <a:rPr lang="en-GB" sz="2000" b="1" dirty="0"/>
              <a:t>counting back</a:t>
            </a:r>
            <a:r>
              <a:rPr lang="en-GB" sz="2000" dirty="0"/>
              <a:t> to subtract one-digit and two-digit numbers to 20. </a:t>
            </a:r>
          </a:p>
        </p:txBody>
      </p:sp>
      <p:sp>
        <p:nvSpPr>
          <p:cNvPr id="40" name="TextBox 39"/>
          <p:cNvSpPr txBox="1"/>
          <p:nvPr/>
        </p:nvSpPr>
        <p:spPr>
          <a:xfrm>
            <a:off x="9330466" y="4230471"/>
            <a:ext cx="2438400" cy="1938992"/>
          </a:xfrm>
          <a:prstGeom prst="rect">
            <a:avLst/>
          </a:prstGeom>
          <a:solidFill>
            <a:schemeClr val="bg1"/>
          </a:solidFill>
          <a:ln w="12700">
            <a:solidFill>
              <a:schemeClr val="bg1"/>
            </a:solidFill>
          </a:ln>
        </p:spPr>
        <p:txBody>
          <a:bodyPr wrap="square" rtlCol="0">
            <a:spAutoFit/>
          </a:bodyPr>
          <a:lstStyle/>
          <a:p>
            <a:r>
              <a:rPr lang="en-GB" sz="2400" dirty="0"/>
              <a:t>Begin to use the - and = signs to write calculations in a number sentence.</a:t>
            </a:r>
          </a:p>
        </p:txBody>
      </p:sp>
      <p:sp>
        <p:nvSpPr>
          <p:cNvPr id="41" name="Rectangle 40"/>
          <p:cNvSpPr/>
          <p:nvPr/>
        </p:nvSpPr>
        <p:spPr>
          <a:xfrm>
            <a:off x="207978" y="3557733"/>
            <a:ext cx="3933716" cy="1015663"/>
          </a:xfrm>
          <a:prstGeom prst="rect">
            <a:avLst/>
          </a:prstGeom>
          <a:solidFill>
            <a:schemeClr val="bg1"/>
          </a:solidFill>
          <a:ln>
            <a:solidFill>
              <a:schemeClr val="bg1"/>
            </a:solidFill>
          </a:ln>
        </p:spPr>
        <p:txBody>
          <a:bodyPr wrap="square">
            <a:spAutoFit/>
          </a:bodyPr>
          <a:lstStyle/>
          <a:p>
            <a:r>
              <a:rPr lang="en-GB" sz="2000" dirty="0"/>
              <a:t>Solve one-step problems using concrete objects </a:t>
            </a:r>
          </a:p>
          <a:p>
            <a:r>
              <a:rPr lang="en-GB" sz="2000" dirty="0"/>
              <a:t>and pictorial representations.</a:t>
            </a:r>
          </a:p>
        </p:txBody>
      </p:sp>
      <p:sp>
        <p:nvSpPr>
          <p:cNvPr id="42" name="Rectangle 41"/>
          <p:cNvSpPr/>
          <p:nvPr/>
        </p:nvSpPr>
        <p:spPr>
          <a:xfrm>
            <a:off x="346110" y="4604751"/>
            <a:ext cx="3610986" cy="1569660"/>
          </a:xfrm>
          <a:prstGeom prst="rect">
            <a:avLst/>
          </a:prstGeom>
        </p:spPr>
        <p:txBody>
          <a:bodyPr wrap="square">
            <a:spAutoFit/>
          </a:bodyPr>
          <a:lstStyle/>
          <a:p>
            <a:r>
              <a:rPr lang="en-GB" sz="2400" dirty="0">
                <a:solidFill>
                  <a:srgbClr val="FF0000"/>
                </a:solidFill>
                <a:latin typeface="Gabriola" pitchFamily="82" charset="0"/>
              </a:rPr>
              <a:t>Dan has 12 football stickers. </a:t>
            </a:r>
          </a:p>
          <a:p>
            <a:r>
              <a:rPr lang="en-GB" sz="2400" dirty="0">
                <a:solidFill>
                  <a:srgbClr val="FF0000"/>
                </a:solidFill>
                <a:latin typeface="Gabriola" pitchFamily="82" charset="0"/>
              </a:rPr>
              <a:t>He gives 4 to Ben. </a:t>
            </a:r>
          </a:p>
          <a:p>
            <a:r>
              <a:rPr lang="en-GB" sz="2400" dirty="0">
                <a:solidFill>
                  <a:srgbClr val="FF0000"/>
                </a:solidFill>
                <a:latin typeface="Gabriola" pitchFamily="82" charset="0"/>
              </a:rPr>
              <a:t>How many stickers does he have left?</a:t>
            </a:r>
          </a:p>
        </p:txBody>
      </p:sp>
      <p:pic>
        <p:nvPicPr>
          <p:cNvPr id="43" name="Picture 42" descr="Football Stickers Party Bag Fillers"/>
          <p:cNvPicPr/>
          <p:nvPr/>
        </p:nvPicPr>
        <p:blipFill>
          <a:blip r:embed="rId4" cstate="print"/>
          <a:srcRect l="18330" t="2619" r="26186" b="2619"/>
          <a:stretch>
            <a:fillRect/>
          </a:stretch>
        </p:blipFill>
        <p:spPr bwMode="auto">
          <a:xfrm>
            <a:off x="4387178" y="3786694"/>
            <a:ext cx="1583315" cy="2275242"/>
          </a:xfrm>
          <a:prstGeom prst="rect">
            <a:avLst/>
          </a:prstGeom>
          <a:noFill/>
          <a:ln w="9525">
            <a:noFill/>
            <a:miter lim="800000"/>
            <a:headEnd/>
            <a:tailEnd/>
          </a:ln>
        </p:spPr>
      </p:pic>
      <p:sp>
        <p:nvSpPr>
          <p:cNvPr id="44" name="TextBox 43"/>
          <p:cNvSpPr txBox="1"/>
          <p:nvPr/>
        </p:nvSpPr>
        <p:spPr>
          <a:xfrm>
            <a:off x="5981252" y="6088828"/>
            <a:ext cx="1366222" cy="584775"/>
          </a:xfrm>
          <a:prstGeom prst="rect">
            <a:avLst/>
          </a:prstGeom>
          <a:noFill/>
        </p:spPr>
        <p:txBody>
          <a:bodyPr wrap="square" rtlCol="0">
            <a:spAutoFit/>
          </a:bodyPr>
          <a:lstStyle/>
          <a:p>
            <a:r>
              <a:rPr lang="en-GB" sz="3200" b="1" dirty="0">
                <a:solidFill>
                  <a:srgbClr val="0000FF"/>
                </a:solidFill>
              </a:rPr>
              <a:t> - 4 =    </a:t>
            </a:r>
          </a:p>
        </p:txBody>
      </p:sp>
      <p:sp>
        <p:nvSpPr>
          <p:cNvPr id="46" name="TextBox 45"/>
          <p:cNvSpPr txBox="1"/>
          <p:nvPr/>
        </p:nvSpPr>
        <p:spPr>
          <a:xfrm>
            <a:off x="7209417" y="6111858"/>
            <a:ext cx="1366222" cy="584775"/>
          </a:xfrm>
          <a:prstGeom prst="rect">
            <a:avLst/>
          </a:prstGeom>
          <a:noFill/>
        </p:spPr>
        <p:txBody>
          <a:bodyPr wrap="square" rtlCol="0">
            <a:spAutoFit/>
          </a:bodyPr>
          <a:lstStyle/>
          <a:p>
            <a:pPr algn="ctr"/>
            <a:r>
              <a:rPr lang="en-GB" sz="3200" b="1" dirty="0">
                <a:solidFill>
                  <a:srgbClr val="0000FF"/>
                </a:solidFill>
              </a:rPr>
              <a:t>8 </a:t>
            </a:r>
          </a:p>
        </p:txBody>
      </p:sp>
      <p:sp>
        <p:nvSpPr>
          <p:cNvPr id="48" name="TextBox 47"/>
          <p:cNvSpPr txBox="1"/>
          <p:nvPr/>
        </p:nvSpPr>
        <p:spPr>
          <a:xfrm>
            <a:off x="4468010" y="6101097"/>
            <a:ext cx="1366222" cy="584775"/>
          </a:xfrm>
          <a:prstGeom prst="rect">
            <a:avLst/>
          </a:prstGeom>
          <a:noFill/>
        </p:spPr>
        <p:txBody>
          <a:bodyPr wrap="square" rtlCol="0">
            <a:spAutoFit/>
          </a:bodyPr>
          <a:lstStyle/>
          <a:p>
            <a:pPr algn="ctr"/>
            <a:r>
              <a:rPr lang="en-GB" sz="3200" b="1" dirty="0">
                <a:solidFill>
                  <a:srgbClr val="0000FF"/>
                </a:solidFill>
              </a:rPr>
              <a:t>12 </a:t>
            </a:r>
          </a:p>
        </p:txBody>
      </p:sp>
      <p:pic>
        <p:nvPicPr>
          <p:cNvPr id="51" name="Picture 50" descr="Football Stickers Party Bag Fillers"/>
          <p:cNvPicPr/>
          <p:nvPr/>
        </p:nvPicPr>
        <p:blipFill>
          <a:blip r:embed="rId4" cstate="print"/>
          <a:srcRect l="18330" t="2619" r="26186" b="2619"/>
          <a:stretch>
            <a:fillRect/>
          </a:stretch>
        </p:blipFill>
        <p:spPr bwMode="auto">
          <a:xfrm>
            <a:off x="6992321" y="3810002"/>
            <a:ext cx="1583315" cy="2275242"/>
          </a:xfrm>
          <a:prstGeom prst="rect">
            <a:avLst/>
          </a:prstGeom>
          <a:noFill/>
          <a:ln w="9525">
            <a:noFill/>
            <a:miter lim="800000"/>
            <a:headEnd/>
            <a:tailEnd/>
          </a:ln>
        </p:spPr>
      </p:pic>
      <p:cxnSp>
        <p:nvCxnSpPr>
          <p:cNvPr id="53" name="Straight Connector 52"/>
          <p:cNvCxnSpPr/>
          <p:nvPr/>
        </p:nvCxnSpPr>
        <p:spPr>
          <a:xfrm flipV="1">
            <a:off x="7057016" y="4292301"/>
            <a:ext cx="376518" cy="247426"/>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7091082" y="5735619"/>
            <a:ext cx="376518" cy="247426"/>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7103633" y="4823012"/>
            <a:ext cx="376518" cy="247426"/>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7083910" y="5265868"/>
            <a:ext cx="376518" cy="247426"/>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Picture 2">
            <a:hlinkClick r:id="rId5"/>
            <a:extLst>
              <a:ext uri="{FF2B5EF4-FFF2-40B4-BE49-F238E27FC236}">
                <a16:creationId xmlns:a16="http://schemas.microsoft.com/office/drawing/2014/main" id="{B7EA7878-4980-49C7-AA48-9B6DB8CFF29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4714" y="6675091"/>
            <a:ext cx="926757" cy="163539"/>
          </a:xfrm>
          <a:prstGeom prst="rect">
            <a:avLst/>
          </a:prstGeom>
        </p:spPr>
      </p:pic>
    </p:spTree>
    <p:extLst>
      <p:ext uri="{BB962C8B-B14F-4D97-AF65-F5344CB8AC3E}">
        <p14:creationId xmlns:p14="http://schemas.microsoft.com/office/powerpoint/2010/main" val="3729967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259129" y="-71158"/>
            <a:ext cx="3510641" cy="923330"/>
          </a:xfrm>
          <a:prstGeom prst="rect">
            <a:avLst/>
          </a:prstGeom>
          <a:noFill/>
        </p:spPr>
        <p:txBody>
          <a:bodyPr wrap="none" lIns="91440" tIns="45720" rIns="91440" bIns="45720">
            <a:spAutoFit/>
          </a:bodyPr>
          <a:lstStyle/>
          <a:p>
            <a:pPr algn="ctr"/>
            <a:r>
              <a:rPr lang="en-US" sz="5400" b="1" cap="none" spc="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Subtraction</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14" name="Picture 1"/>
          <p:cNvPicPr>
            <a:picLocks noChangeAspect="1" noChangeArrowheads="1"/>
          </p:cNvPicPr>
          <p:nvPr/>
        </p:nvPicPr>
        <p:blipFill>
          <a:blip r:embed="rId2" cstate="print"/>
          <a:srcRect/>
          <a:stretch>
            <a:fillRect/>
          </a:stretch>
        </p:blipFill>
        <p:spPr bwMode="auto">
          <a:xfrm>
            <a:off x="114744" y="2119909"/>
            <a:ext cx="5548366" cy="3506997"/>
          </a:xfrm>
          <a:prstGeom prst="rect">
            <a:avLst/>
          </a:prstGeom>
          <a:noFill/>
          <a:ln w="9525">
            <a:noFill/>
            <a:miter lim="800000"/>
            <a:headEnd/>
            <a:tailEnd/>
          </a:ln>
        </p:spPr>
      </p:pic>
      <p:pic>
        <p:nvPicPr>
          <p:cNvPr id="15" name="Picture 2"/>
          <p:cNvPicPr>
            <a:picLocks noChangeAspect="1" noChangeArrowheads="1"/>
          </p:cNvPicPr>
          <p:nvPr/>
        </p:nvPicPr>
        <p:blipFill>
          <a:blip r:embed="rId3" cstate="print"/>
          <a:srcRect/>
          <a:stretch>
            <a:fillRect/>
          </a:stretch>
        </p:blipFill>
        <p:spPr bwMode="auto">
          <a:xfrm>
            <a:off x="3096407" y="5776597"/>
            <a:ext cx="7802965" cy="1053035"/>
          </a:xfrm>
          <a:prstGeom prst="rect">
            <a:avLst/>
          </a:prstGeom>
          <a:noFill/>
          <a:ln w="9525">
            <a:noFill/>
            <a:miter lim="800000"/>
            <a:headEnd/>
            <a:tailEnd/>
          </a:ln>
        </p:spPr>
      </p:pic>
      <p:sp>
        <p:nvSpPr>
          <p:cNvPr id="16" name="TextBox 15"/>
          <p:cNvSpPr txBox="1"/>
          <p:nvPr/>
        </p:nvSpPr>
        <p:spPr>
          <a:xfrm>
            <a:off x="833213" y="852172"/>
            <a:ext cx="3104228" cy="1200329"/>
          </a:xfrm>
          <a:prstGeom prst="rect">
            <a:avLst/>
          </a:prstGeom>
          <a:solidFill>
            <a:schemeClr val="bg1"/>
          </a:solidFill>
          <a:ln w="12700">
            <a:solidFill>
              <a:schemeClr val="bg1"/>
            </a:solidFill>
          </a:ln>
        </p:spPr>
        <p:txBody>
          <a:bodyPr wrap="square" rtlCol="0">
            <a:spAutoFit/>
          </a:bodyPr>
          <a:lstStyle/>
          <a:p>
            <a:r>
              <a:rPr lang="en-GB" sz="2400" dirty="0"/>
              <a:t>Memorise and reason with number facts to 20 in several forms. </a:t>
            </a:r>
          </a:p>
        </p:txBody>
      </p:sp>
      <p:sp>
        <p:nvSpPr>
          <p:cNvPr id="17" name="TextBox 16"/>
          <p:cNvSpPr txBox="1"/>
          <p:nvPr/>
        </p:nvSpPr>
        <p:spPr>
          <a:xfrm>
            <a:off x="6096001" y="949933"/>
            <a:ext cx="5118004" cy="584775"/>
          </a:xfrm>
          <a:prstGeom prst="rect">
            <a:avLst/>
          </a:prstGeom>
          <a:solidFill>
            <a:schemeClr val="bg2"/>
          </a:solidFill>
          <a:ln w="12700">
            <a:solidFill>
              <a:schemeClr val="tx1"/>
            </a:solidFill>
          </a:ln>
        </p:spPr>
        <p:txBody>
          <a:bodyPr wrap="square" rtlCol="0">
            <a:spAutoFit/>
          </a:bodyPr>
          <a:lstStyle/>
          <a:p>
            <a:r>
              <a:rPr lang="en-GB" sz="1600" dirty="0"/>
              <a:t>Partition two 2-digit numbers using a variety of models and images. </a:t>
            </a:r>
          </a:p>
        </p:txBody>
      </p:sp>
      <p:pic>
        <p:nvPicPr>
          <p:cNvPr id="18" name="Picture 2"/>
          <p:cNvPicPr>
            <a:picLocks noChangeAspect="1" noChangeArrowheads="1"/>
          </p:cNvPicPr>
          <p:nvPr/>
        </p:nvPicPr>
        <p:blipFill>
          <a:blip r:embed="rId4" cstate="print"/>
          <a:srcRect t="18093" b="12062"/>
          <a:stretch>
            <a:fillRect/>
          </a:stretch>
        </p:blipFill>
        <p:spPr bwMode="auto">
          <a:xfrm>
            <a:off x="5663110" y="1581818"/>
            <a:ext cx="6504673" cy="2067074"/>
          </a:xfrm>
          <a:prstGeom prst="rect">
            <a:avLst/>
          </a:prstGeom>
          <a:noFill/>
          <a:ln w="9525">
            <a:noFill/>
            <a:miter lim="800000"/>
            <a:headEnd/>
            <a:tailEnd/>
          </a:ln>
        </p:spPr>
      </p:pic>
      <p:sp>
        <p:nvSpPr>
          <p:cNvPr id="24" name="Rectangle 23"/>
          <p:cNvSpPr/>
          <p:nvPr/>
        </p:nvSpPr>
        <p:spPr>
          <a:xfrm>
            <a:off x="9736650" y="3798583"/>
            <a:ext cx="769184" cy="15617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p:cNvGrpSpPr/>
          <p:nvPr/>
        </p:nvGrpSpPr>
        <p:grpSpPr>
          <a:xfrm>
            <a:off x="9729858" y="3798583"/>
            <a:ext cx="775976" cy="1457876"/>
            <a:chOff x="5469835" y="1413216"/>
            <a:chExt cx="885099" cy="1643076"/>
          </a:xfrm>
        </p:grpSpPr>
        <p:pic>
          <p:nvPicPr>
            <p:cNvPr id="11" name="Picture 2" descr="Image result for 10p no backgrou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9835" y="1874881"/>
              <a:ext cx="370400" cy="370400"/>
            </a:xfrm>
            <a:prstGeom prst="rect">
              <a:avLst/>
            </a:prstGeom>
            <a:solidFill>
              <a:schemeClr val="bg1"/>
            </a:solidFill>
          </p:spPr>
        </p:pic>
        <p:sp>
          <p:nvSpPr>
            <p:cNvPr id="19" name="Rectangle 18"/>
            <p:cNvSpPr/>
            <p:nvPr/>
          </p:nvSpPr>
          <p:spPr>
            <a:xfrm>
              <a:off x="5585053" y="1413216"/>
              <a:ext cx="660758" cy="461665"/>
            </a:xfrm>
            <a:prstGeom prst="rect">
              <a:avLst/>
            </a:prstGeom>
            <a:solidFill>
              <a:schemeClr val="bg1"/>
            </a:solidFill>
          </p:spPr>
          <p:txBody>
            <a:bodyPr wrap="none" lIns="91440" tIns="45720" rIns="91440" bIns="45720">
              <a:spAutoFit/>
            </a:bodyPr>
            <a:lstStyle/>
            <a:p>
              <a:pPr algn="ctr"/>
              <a:r>
                <a:rPr lang="en-US" sz="2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32p</a:t>
              </a:r>
            </a:p>
          </p:txBody>
        </p:sp>
        <p:pic>
          <p:nvPicPr>
            <p:cNvPr id="20" name="Picture 2" descr="Image result for 10p no backgrou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9835" y="2288441"/>
              <a:ext cx="370400" cy="370400"/>
            </a:xfrm>
            <a:prstGeom prst="rect">
              <a:avLst/>
            </a:prstGeom>
            <a:solidFill>
              <a:schemeClr val="bg1"/>
            </a:solidFill>
          </p:spPr>
        </p:pic>
        <p:pic>
          <p:nvPicPr>
            <p:cNvPr id="21" name="Picture 2" descr="Image result for 10p no backgrou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9835" y="2685892"/>
              <a:ext cx="370400" cy="370400"/>
            </a:xfrm>
            <a:prstGeom prst="rect">
              <a:avLst/>
            </a:prstGeom>
            <a:solidFill>
              <a:schemeClr val="bg1"/>
            </a:solidFill>
          </p:spPr>
        </p:pic>
        <p:pic>
          <p:nvPicPr>
            <p:cNvPr id="22" name="Picture 4" descr="Image result for 1p no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15432" y="2009887"/>
              <a:ext cx="431853" cy="431853"/>
            </a:xfrm>
            <a:prstGeom prst="rect">
              <a:avLst/>
            </a:prstGeom>
            <a:solidFill>
              <a:schemeClr val="bg1"/>
            </a:solidFill>
          </p:spPr>
        </p:pic>
        <p:pic>
          <p:nvPicPr>
            <p:cNvPr id="23" name="Picture 4" descr="Image result for 1p no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23081" y="2473641"/>
              <a:ext cx="431853" cy="431853"/>
            </a:xfrm>
            <a:prstGeom prst="rect">
              <a:avLst/>
            </a:prstGeom>
            <a:solidFill>
              <a:schemeClr val="bg1"/>
            </a:solidFill>
          </p:spPr>
        </p:pic>
      </p:grpSp>
      <p:sp>
        <p:nvSpPr>
          <p:cNvPr id="25" name="TextBox 24"/>
          <p:cNvSpPr txBox="1"/>
          <p:nvPr/>
        </p:nvSpPr>
        <p:spPr>
          <a:xfrm>
            <a:off x="114744" y="5689001"/>
            <a:ext cx="2883335" cy="1015663"/>
          </a:xfrm>
          <a:prstGeom prst="rect">
            <a:avLst/>
          </a:prstGeom>
          <a:solidFill>
            <a:schemeClr val="bg1"/>
          </a:solidFill>
          <a:ln w="12700">
            <a:solidFill>
              <a:schemeClr val="bg1"/>
            </a:solidFill>
          </a:ln>
        </p:spPr>
        <p:txBody>
          <a:bodyPr wrap="square" rtlCol="0">
            <a:spAutoFit/>
          </a:bodyPr>
          <a:lstStyle/>
          <a:p>
            <a:r>
              <a:rPr lang="en-GB" sz="2000" dirty="0"/>
              <a:t>Use the bar model for solving unknown quantities.</a:t>
            </a:r>
          </a:p>
        </p:txBody>
      </p:sp>
      <p:pic>
        <p:nvPicPr>
          <p:cNvPr id="2" name="Picture 1">
            <a:hlinkClick r:id="rId7"/>
            <a:extLst>
              <a:ext uri="{FF2B5EF4-FFF2-40B4-BE49-F238E27FC236}">
                <a16:creationId xmlns:a16="http://schemas.microsoft.com/office/drawing/2014/main" id="{C3EA48C7-2B9E-4512-9867-C108DAE9E2A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4714" y="6675091"/>
            <a:ext cx="926757" cy="163539"/>
          </a:xfrm>
          <a:prstGeom prst="rect">
            <a:avLst/>
          </a:prstGeom>
        </p:spPr>
      </p:pic>
    </p:spTree>
    <p:extLst>
      <p:ext uri="{BB962C8B-B14F-4D97-AF65-F5344CB8AC3E}">
        <p14:creationId xmlns:p14="http://schemas.microsoft.com/office/powerpoint/2010/main" val="3937344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46883" y="883178"/>
            <a:ext cx="4227755" cy="2308324"/>
          </a:xfrm>
          <a:prstGeom prst="rect">
            <a:avLst/>
          </a:prstGeom>
          <a:solidFill>
            <a:schemeClr val="bg2"/>
          </a:solidFill>
          <a:ln w="12700">
            <a:solidFill>
              <a:schemeClr val="tx1"/>
            </a:solidFill>
          </a:ln>
        </p:spPr>
        <p:txBody>
          <a:bodyPr wrap="square" rtlCol="0">
            <a:spAutoFit/>
          </a:bodyPr>
          <a:lstStyle/>
          <a:p>
            <a:r>
              <a:rPr lang="en-GB" sz="2400" dirty="0"/>
              <a:t>Use partitioning  to subtract two 2-digit numbers  using concrete resources and/or a numbered number line and then progressing to an empty number line. </a:t>
            </a:r>
          </a:p>
        </p:txBody>
      </p:sp>
      <p:sp>
        <p:nvSpPr>
          <p:cNvPr id="14" name="TextBox 13"/>
          <p:cNvSpPr txBox="1"/>
          <p:nvPr/>
        </p:nvSpPr>
        <p:spPr>
          <a:xfrm>
            <a:off x="236671" y="307776"/>
            <a:ext cx="2113877" cy="830997"/>
          </a:xfrm>
          <a:prstGeom prst="rect">
            <a:avLst/>
          </a:prstGeom>
          <a:solidFill>
            <a:schemeClr val="bg2"/>
          </a:solidFill>
          <a:ln w="12700">
            <a:solidFill>
              <a:schemeClr val="tx1"/>
            </a:solidFill>
          </a:ln>
        </p:spPr>
        <p:txBody>
          <a:bodyPr wrap="square" rtlCol="0">
            <a:spAutoFit/>
          </a:bodyPr>
          <a:lstStyle/>
          <a:p>
            <a:pPr algn="ctr"/>
            <a:r>
              <a:rPr lang="en-GB" sz="2400" dirty="0"/>
              <a:t>Subtract 2 digit and  ones </a:t>
            </a:r>
          </a:p>
        </p:txBody>
      </p:sp>
      <p:sp>
        <p:nvSpPr>
          <p:cNvPr id="16" name="TextBox 15"/>
          <p:cNvSpPr txBox="1"/>
          <p:nvPr/>
        </p:nvSpPr>
        <p:spPr>
          <a:xfrm>
            <a:off x="8035192" y="301748"/>
            <a:ext cx="3920137" cy="461665"/>
          </a:xfrm>
          <a:prstGeom prst="rect">
            <a:avLst/>
          </a:prstGeom>
          <a:solidFill>
            <a:schemeClr val="bg2"/>
          </a:solidFill>
          <a:ln w="12700">
            <a:solidFill>
              <a:schemeClr val="tx1"/>
            </a:solidFill>
          </a:ln>
        </p:spPr>
        <p:txBody>
          <a:bodyPr wrap="square" rtlCol="0">
            <a:spAutoFit/>
          </a:bodyPr>
          <a:lstStyle/>
          <a:p>
            <a:pPr algn="ctr"/>
            <a:r>
              <a:rPr lang="en-GB" sz="2400" dirty="0"/>
              <a:t>Subtract 2 digit and  tens </a:t>
            </a:r>
          </a:p>
        </p:txBody>
      </p:sp>
      <p:pic>
        <p:nvPicPr>
          <p:cNvPr id="57346" name="Picture 2"/>
          <p:cNvPicPr>
            <a:picLocks noChangeAspect="1" noChangeArrowheads="1"/>
          </p:cNvPicPr>
          <p:nvPr/>
        </p:nvPicPr>
        <p:blipFill>
          <a:blip r:embed="rId2" cstate="print"/>
          <a:srcRect/>
          <a:stretch>
            <a:fillRect/>
          </a:stretch>
        </p:blipFill>
        <p:spPr bwMode="auto">
          <a:xfrm>
            <a:off x="0" y="1317702"/>
            <a:ext cx="2625124" cy="1441916"/>
          </a:xfrm>
          <a:prstGeom prst="rect">
            <a:avLst/>
          </a:prstGeom>
          <a:noFill/>
          <a:ln w="9525">
            <a:noFill/>
            <a:miter lim="800000"/>
            <a:headEnd/>
            <a:tailEnd/>
          </a:ln>
        </p:spPr>
      </p:pic>
      <p:pic>
        <p:nvPicPr>
          <p:cNvPr id="57347" name="Picture 3"/>
          <p:cNvPicPr>
            <a:picLocks noChangeAspect="1" noChangeArrowheads="1"/>
          </p:cNvPicPr>
          <p:nvPr/>
        </p:nvPicPr>
        <p:blipFill>
          <a:blip r:embed="rId3" cstate="print"/>
          <a:srcRect/>
          <a:stretch>
            <a:fillRect/>
          </a:stretch>
        </p:blipFill>
        <p:spPr bwMode="auto">
          <a:xfrm>
            <a:off x="8621821" y="773377"/>
            <a:ext cx="2618358" cy="1473627"/>
          </a:xfrm>
          <a:prstGeom prst="rect">
            <a:avLst/>
          </a:prstGeom>
          <a:noFill/>
          <a:ln w="9525">
            <a:noFill/>
            <a:miter lim="800000"/>
            <a:headEnd/>
            <a:tailEnd/>
          </a:ln>
        </p:spPr>
      </p:pic>
      <p:sp>
        <p:nvSpPr>
          <p:cNvPr id="15" name="Rectangle 14"/>
          <p:cNvSpPr/>
          <p:nvPr/>
        </p:nvSpPr>
        <p:spPr>
          <a:xfrm>
            <a:off x="4011704" y="0"/>
            <a:ext cx="3510641" cy="923330"/>
          </a:xfrm>
          <a:prstGeom prst="rect">
            <a:avLst/>
          </a:prstGeom>
          <a:noFill/>
        </p:spPr>
        <p:txBody>
          <a:bodyPr wrap="none" lIns="91440" tIns="45720" rIns="91440" bIns="45720">
            <a:spAutoFit/>
          </a:bodyPr>
          <a:lstStyle/>
          <a:p>
            <a:pPr algn="ctr"/>
            <a:r>
              <a:rPr lang="en-US" sz="5400" b="1" cap="none" spc="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Subtracti</a:t>
            </a:r>
            <a:r>
              <a:rPr lang="en-GB" sz="5400" b="1" cap="none" spc="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on</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17" name="Picture 4"/>
          <p:cNvPicPr>
            <a:picLocks noChangeAspect="1" noChangeArrowheads="1"/>
          </p:cNvPicPr>
          <p:nvPr/>
        </p:nvPicPr>
        <p:blipFill>
          <a:blip r:embed="rId4" cstate="print"/>
          <a:srcRect t="18055" b="7222"/>
          <a:stretch>
            <a:fillRect/>
          </a:stretch>
        </p:blipFill>
        <p:spPr bwMode="auto">
          <a:xfrm>
            <a:off x="4824655" y="3244334"/>
            <a:ext cx="2559287" cy="1359086"/>
          </a:xfrm>
          <a:prstGeom prst="rect">
            <a:avLst/>
          </a:prstGeom>
          <a:noFill/>
          <a:ln w="9525">
            <a:noFill/>
            <a:miter lim="800000"/>
            <a:headEnd/>
            <a:tailEnd/>
          </a:ln>
        </p:spPr>
      </p:pic>
      <p:pic>
        <p:nvPicPr>
          <p:cNvPr id="18" name="Picture 5"/>
          <p:cNvPicPr>
            <a:picLocks noChangeAspect="1" noChangeArrowheads="1"/>
          </p:cNvPicPr>
          <p:nvPr/>
        </p:nvPicPr>
        <p:blipFill>
          <a:blip r:embed="rId5" cstate="print"/>
          <a:srcRect l="12557" t="12769" r="5023" b="14046"/>
          <a:stretch>
            <a:fillRect/>
          </a:stretch>
        </p:blipFill>
        <p:spPr bwMode="auto">
          <a:xfrm>
            <a:off x="5562229" y="5288764"/>
            <a:ext cx="5428156" cy="1491872"/>
          </a:xfrm>
          <a:prstGeom prst="rect">
            <a:avLst/>
          </a:prstGeom>
          <a:noFill/>
          <a:ln w="9525">
            <a:noFill/>
            <a:miter lim="800000"/>
            <a:headEnd/>
            <a:tailEnd/>
          </a:ln>
        </p:spPr>
      </p:pic>
      <p:sp>
        <p:nvSpPr>
          <p:cNvPr id="20" name="TextBox 19"/>
          <p:cNvSpPr txBox="1"/>
          <p:nvPr/>
        </p:nvSpPr>
        <p:spPr>
          <a:xfrm>
            <a:off x="5255637" y="5167549"/>
            <a:ext cx="1411864" cy="584775"/>
          </a:xfrm>
          <a:prstGeom prst="rect">
            <a:avLst/>
          </a:prstGeom>
          <a:noFill/>
        </p:spPr>
        <p:txBody>
          <a:bodyPr wrap="square" rtlCol="0">
            <a:spAutoFit/>
          </a:bodyPr>
          <a:lstStyle/>
          <a:p>
            <a:pPr algn="ctr"/>
            <a:r>
              <a:rPr lang="en-GB" sz="3200" b="1" dirty="0"/>
              <a:t>OR</a:t>
            </a:r>
          </a:p>
        </p:txBody>
      </p:sp>
      <p:pic>
        <p:nvPicPr>
          <p:cNvPr id="1026" name="Picture 2"/>
          <p:cNvPicPr>
            <a:picLocks noChangeAspect="1" noChangeArrowheads="1"/>
          </p:cNvPicPr>
          <p:nvPr/>
        </p:nvPicPr>
        <p:blipFill>
          <a:blip r:embed="rId6" cstate="print"/>
          <a:srcRect l="3878"/>
          <a:stretch>
            <a:fillRect/>
          </a:stretch>
        </p:blipFill>
        <p:spPr bwMode="auto">
          <a:xfrm>
            <a:off x="172399" y="4074680"/>
            <a:ext cx="5169772" cy="2707553"/>
          </a:xfrm>
          <a:prstGeom prst="rect">
            <a:avLst/>
          </a:prstGeom>
          <a:noFill/>
          <a:ln w="9525">
            <a:noFill/>
            <a:miter lim="800000"/>
            <a:headEnd/>
            <a:tailEnd/>
          </a:ln>
        </p:spPr>
      </p:pic>
      <p:pic>
        <p:nvPicPr>
          <p:cNvPr id="12" name="Picture 3"/>
          <p:cNvPicPr>
            <a:picLocks noChangeAspect="1" noChangeArrowheads="1"/>
          </p:cNvPicPr>
          <p:nvPr/>
        </p:nvPicPr>
        <p:blipFill>
          <a:blip r:embed="rId7" cstate="print"/>
          <a:srcRect l="1835" t="7696" r="4587" b="5131"/>
          <a:stretch>
            <a:fillRect/>
          </a:stretch>
        </p:blipFill>
        <p:spPr bwMode="auto">
          <a:xfrm>
            <a:off x="9008103" y="2206657"/>
            <a:ext cx="2519589" cy="2517978"/>
          </a:xfrm>
          <a:prstGeom prst="rect">
            <a:avLst/>
          </a:prstGeom>
          <a:noFill/>
          <a:ln w="9525">
            <a:noFill/>
            <a:miter lim="800000"/>
            <a:headEnd/>
            <a:tailEnd/>
          </a:ln>
        </p:spPr>
      </p:pic>
      <p:sp>
        <p:nvSpPr>
          <p:cNvPr id="13" name="Rectangle 12"/>
          <p:cNvSpPr/>
          <p:nvPr/>
        </p:nvSpPr>
        <p:spPr>
          <a:xfrm>
            <a:off x="11527692" y="3244334"/>
            <a:ext cx="489238" cy="369332"/>
          </a:xfrm>
          <a:prstGeom prst="rect">
            <a:avLst/>
          </a:prstGeom>
          <a:noFill/>
        </p:spPr>
        <p:txBody>
          <a:bodyPr wrap="none" lIns="91440" tIns="45720" rIns="91440" bIns="45720">
            <a:spAutoFit/>
          </a:bodyPr>
          <a:lstStyle/>
          <a:p>
            <a:pPr algn="ctr"/>
            <a:r>
              <a:rPr lang="en-US" b="1" dirty="0">
                <a:ln w="12700">
                  <a:solidFill>
                    <a:srgbClr val="0000FF"/>
                  </a:solidFill>
                  <a:prstDash val="solid"/>
                </a:ln>
                <a:solidFill>
                  <a:srgbClr val="0000FF"/>
                </a:solidFill>
                <a:effectLst>
                  <a:outerShdw blurRad="41275" dist="20320" dir="1800000" algn="tl" rotWithShape="0">
                    <a:srgbClr val="000000">
                      <a:alpha val="40000"/>
                    </a:srgbClr>
                  </a:outerShdw>
                </a:effectLst>
              </a:rPr>
              <a:t>-10</a:t>
            </a:r>
            <a:endParaRPr lang="en-US" b="1" cap="none" spc="0" dirty="0">
              <a:ln w="12700">
                <a:solidFill>
                  <a:srgbClr val="0000FF"/>
                </a:solidFill>
                <a:prstDash val="solid"/>
              </a:ln>
              <a:solidFill>
                <a:srgbClr val="0000FF"/>
              </a:solidFill>
              <a:effectLst>
                <a:outerShdw blurRad="41275" dist="20320" dir="1800000" algn="tl" rotWithShape="0">
                  <a:srgbClr val="000000">
                    <a:alpha val="40000"/>
                  </a:srgbClr>
                </a:outerShdw>
              </a:effectLst>
            </a:endParaRPr>
          </a:p>
        </p:txBody>
      </p:sp>
      <p:sp>
        <p:nvSpPr>
          <p:cNvPr id="19" name="Rectangle 18"/>
          <p:cNvSpPr/>
          <p:nvPr/>
        </p:nvSpPr>
        <p:spPr>
          <a:xfrm>
            <a:off x="10205814" y="4758044"/>
            <a:ext cx="372217" cy="369332"/>
          </a:xfrm>
          <a:prstGeom prst="rect">
            <a:avLst/>
          </a:prstGeom>
          <a:noFill/>
        </p:spPr>
        <p:txBody>
          <a:bodyPr wrap="none" lIns="91440" tIns="45720" rIns="91440" bIns="45720">
            <a:spAutoFit/>
          </a:bodyPr>
          <a:lstStyle/>
          <a:p>
            <a:pPr algn="ctr"/>
            <a:r>
              <a:rPr lang="en-US" b="1" dirty="0">
                <a:ln w="12700">
                  <a:solidFill>
                    <a:srgbClr val="0000FF"/>
                  </a:solidFill>
                  <a:prstDash val="solid"/>
                </a:ln>
                <a:solidFill>
                  <a:srgbClr val="0000FF"/>
                </a:solidFill>
                <a:effectLst>
                  <a:outerShdw blurRad="41275" dist="20320" dir="1800000" algn="tl" rotWithShape="0">
                    <a:srgbClr val="000000">
                      <a:alpha val="40000"/>
                    </a:srgbClr>
                  </a:outerShdw>
                </a:effectLst>
              </a:rPr>
              <a:t>-1</a:t>
            </a:r>
            <a:endParaRPr lang="en-US" b="1" cap="none" spc="0" dirty="0">
              <a:ln w="12700">
                <a:solidFill>
                  <a:srgbClr val="0000FF"/>
                </a:solidFill>
                <a:prstDash val="solid"/>
              </a:ln>
              <a:solidFill>
                <a:srgbClr val="0000FF"/>
              </a:solidFill>
              <a:effectLst>
                <a:outerShdw blurRad="41275" dist="20320" dir="1800000" algn="tl" rotWithShape="0">
                  <a:srgbClr val="000000">
                    <a:alpha val="40000"/>
                  </a:srgbClr>
                </a:outerShdw>
              </a:effectLst>
            </a:endParaRPr>
          </a:p>
        </p:txBody>
      </p:sp>
      <p:sp>
        <p:nvSpPr>
          <p:cNvPr id="2" name="Up Arrow 1"/>
          <p:cNvSpPr/>
          <p:nvPr/>
        </p:nvSpPr>
        <p:spPr>
          <a:xfrm>
            <a:off x="11696021" y="2792323"/>
            <a:ext cx="259308" cy="369332"/>
          </a:xfrm>
          <a:prstGeom prst="up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Up Arrow 20"/>
          <p:cNvSpPr/>
          <p:nvPr/>
        </p:nvSpPr>
        <p:spPr>
          <a:xfrm rot="16200000">
            <a:off x="9741935" y="4755771"/>
            <a:ext cx="283234" cy="360057"/>
          </a:xfrm>
          <a:prstGeom prst="up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hlinkClick r:id="rId8"/>
            <a:extLst>
              <a:ext uri="{FF2B5EF4-FFF2-40B4-BE49-F238E27FC236}">
                <a16:creationId xmlns:a16="http://schemas.microsoft.com/office/drawing/2014/main" id="{8D0E4B3E-A46E-4249-9868-F52AE97A7A4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24714" y="6675091"/>
            <a:ext cx="926757" cy="163539"/>
          </a:xfrm>
          <a:prstGeom prst="rect">
            <a:avLst/>
          </a:prstGeom>
        </p:spPr>
      </p:pic>
    </p:spTree>
    <p:extLst>
      <p:ext uri="{BB962C8B-B14F-4D97-AF65-F5344CB8AC3E}">
        <p14:creationId xmlns:p14="http://schemas.microsoft.com/office/powerpoint/2010/main" val="1767073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48307" y="-21210"/>
            <a:ext cx="3510641" cy="923330"/>
          </a:xfrm>
          <a:prstGeom prst="rect">
            <a:avLst/>
          </a:prstGeom>
          <a:noFill/>
        </p:spPr>
        <p:txBody>
          <a:bodyPr wrap="none" lIns="91440" tIns="45720" rIns="91440" bIns="45720">
            <a:spAutoFit/>
          </a:bodyPr>
          <a:lstStyle/>
          <a:p>
            <a:pPr algn="ctr"/>
            <a:r>
              <a:rPr lang="en-US" sz="5400" b="1" cap="none" spc="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Subtraction</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2" name="TextBox 11"/>
          <p:cNvSpPr txBox="1"/>
          <p:nvPr/>
        </p:nvSpPr>
        <p:spPr>
          <a:xfrm>
            <a:off x="279699" y="876057"/>
            <a:ext cx="6325498" cy="1569660"/>
          </a:xfrm>
          <a:prstGeom prst="rect">
            <a:avLst/>
          </a:prstGeom>
          <a:solidFill>
            <a:schemeClr val="bg1"/>
          </a:solidFill>
          <a:ln w="12700">
            <a:solidFill>
              <a:schemeClr val="bg1"/>
            </a:solidFill>
          </a:ln>
        </p:spPr>
        <p:txBody>
          <a:bodyPr wrap="square" rtlCol="0">
            <a:spAutoFit/>
          </a:bodyPr>
          <a:lstStyle/>
          <a:p>
            <a:r>
              <a:rPr lang="en-GB" sz="2400" dirty="0"/>
              <a:t>Use expanded column method  with place value resources to support the conceptual understanding of  subtracting numbers with up to three digits </a:t>
            </a:r>
            <a:r>
              <a:rPr lang="en-GB" sz="2400" b="1" i="1" dirty="0"/>
              <a:t>with no exchanging. </a:t>
            </a:r>
            <a:endParaRPr lang="en-GB" sz="2400" dirty="0"/>
          </a:p>
        </p:txBody>
      </p:sp>
      <p:sp>
        <p:nvSpPr>
          <p:cNvPr id="13" name="Rectangle 12"/>
          <p:cNvSpPr/>
          <p:nvPr/>
        </p:nvSpPr>
        <p:spPr>
          <a:xfrm>
            <a:off x="398031" y="2546580"/>
            <a:ext cx="3802737" cy="523220"/>
          </a:xfrm>
          <a:prstGeom prst="rect">
            <a:avLst/>
          </a:prstGeom>
        </p:spPr>
        <p:txBody>
          <a:bodyPr wrap="square">
            <a:spAutoFit/>
          </a:bodyPr>
          <a:lstStyle/>
          <a:p>
            <a:pPr algn="ctr"/>
            <a:r>
              <a:rPr lang="en-GB" sz="2800" b="1" dirty="0">
                <a:solidFill>
                  <a:srgbClr val="00B050"/>
                </a:solidFill>
              </a:rPr>
              <a:t>42 - 11 = 31  </a:t>
            </a:r>
          </a:p>
        </p:txBody>
      </p:sp>
      <p:sp>
        <p:nvSpPr>
          <p:cNvPr id="14" name="TextBox 13"/>
          <p:cNvSpPr txBox="1"/>
          <p:nvPr/>
        </p:nvSpPr>
        <p:spPr>
          <a:xfrm>
            <a:off x="159193" y="3328187"/>
            <a:ext cx="3141233" cy="1384995"/>
          </a:xfrm>
          <a:prstGeom prst="rect">
            <a:avLst/>
          </a:prstGeom>
          <a:noFill/>
        </p:spPr>
        <p:txBody>
          <a:bodyPr wrap="square" rtlCol="0">
            <a:spAutoFit/>
          </a:bodyPr>
          <a:lstStyle/>
          <a:p>
            <a:pPr algn="ctr"/>
            <a:r>
              <a:rPr lang="en-GB" sz="2800" b="1" dirty="0">
                <a:solidFill>
                  <a:srgbClr val="0000FF"/>
                </a:solidFill>
              </a:rPr>
              <a:t>40 + 2</a:t>
            </a:r>
          </a:p>
          <a:p>
            <a:pPr algn="ctr"/>
            <a:r>
              <a:rPr lang="en-GB" sz="2800" b="1" u="sng" dirty="0">
                <a:solidFill>
                  <a:srgbClr val="0000FF"/>
                </a:solidFill>
              </a:rPr>
              <a:t>10 + 1 </a:t>
            </a:r>
          </a:p>
          <a:p>
            <a:pPr algn="ctr"/>
            <a:r>
              <a:rPr lang="en-GB" sz="2800" b="1" u="sng" dirty="0">
                <a:solidFill>
                  <a:srgbClr val="0000FF"/>
                </a:solidFill>
              </a:rPr>
              <a:t>30 + 1 </a:t>
            </a:r>
          </a:p>
        </p:txBody>
      </p:sp>
      <p:sp>
        <p:nvSpPr>
          <p:cNvPr id="15" name="Rectangle 14"/>
          <p:cNvSpPr/>
          <p:nvPr/>
        </p:nvSpPr>
        <p:spPr>
          <a:xfrm>
            <a:off x="612347" y="3769586"/>
            <a:ext cx="923366" cy="523220"/>
          </a:xfrm>
          <a:prstGeom prst="rect">
            <a:avLst/>
          </a:prstGeom>
        </p:spPr>
        <p:txBody>
          <a:bodyPr wrap="square">
            <a:spAutoFit/>
          </a:bodyPr>
          <a:lstStyle/>
          <a:p>
            <a:pPr algn="ctr"/>
            <a:r>
              <a:rPr lang="en-GB" sz="2800" b="1" dirty="0">
                <a:solidFill>
                  <a:srgbClr val="0000FF"/>
                </a:solidFill>
              </a:rPr>
              <a:t>-</a:t>
            </a:r>
          </a:p>
        </p:txBody>
      </p:sp>
      <p:pic>
        <p:nvPicPr>
          <p:cNvPr id="1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8076" t="36469" r="12921" b="14919"/>
          <a:stretch>
            <a:fillRect/>
          </a:stretch>
        </p:blipFill>
        <p:spPr bwMode="auto">
          <a:xfrm>
            <a:off x="2218371" y="2998236"/>
            <a:ext cx="4839731" cy="290150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1988866" y="3728296"/>
            <a:ext cx="923366" cy="584775"/>
          </a:xfrm>
          <a:prstGeom prst="rect">
            <a:avLst/>
          </a:prstGeom>
        </p:spPr>
        <p:txBody>
          <a:bodyPr wrap="square">
            <a:spAutoFit/>
          </a:bodyPr>
          <a:lstStyle/>
          <a:p>
            <a:pPr algn="ctr"/>
            <a:r>
              <a:rPr lang="en-GB" sz="3200" b="1" dirty="0"/>
              <a:t>=</a:t>
            </a:r>
          </a:p>
        </p:txBody>
      </p:sp>
      <p:cxnSp>
        <p:nvCxnSpPr>
          <p:cNvPr id="19" name="Straight Connector 18"/>
          <p:cNvCxnSpPr>
            <a:cxnSpLocks/>
          </p:cNvCxnSpPr>
          <p:nvPr/>
        </p:nvCxnSpPr>
        <p:spPr>
          <a:xfrm flipH="1">
            <a:off x="2751683" y="5265701"/>
            <a:ext cx="548743" cy="3299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p:cNvCxnSpPr>
          <p:nvPr/>
        </p:nvCxnSpPr>
        <p:spPr>
          <a:xfrm flipH="1">
            <a:off x="3994287" y="4031196"/>
            <a:ext cx="421358" cy="28187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04848" y="4280223"/>
            <a:ext cx="1324032" cy="523220"/>
          </a:xfrm>
          <a:prstGeom prst="rect">
            <a:avLst/>
          </a:prstGeom>
          <a:noFill/>
        </p:spPr>
        <p:txBody>
          <a:bodyPr wrap="square" rtlCol="0">
            <a:spAutoFit/>
          </a:bodyPr>
          <a:lstStyle/>
          <a:p>
            <a:pPr algn="ctr"/>
            <a:r>
              <a:rPr lang="en-GB" sz="2800" b="1" dirty="0"/>
              <a:t>OR</a:t>
            </a:r>
          </a:p>
        </p:txBody>
      </p:sp>
      <p:pic>
        <p:nvPicPr>
          <p:cNvPr id="23559" name="Picture 7"/>
          <p:cNvPicPr>
            <a:picLocks noChangeAspect="1" noChangeArrowheads="1"/>
          </p:cNvPicPr>
          <p:nvPr/>
        </p:nvPicPr>
        <p:blipFill>
          <a:blip r:embed="rId3" cstate="print"/>
          <a:srcRect r="946"/>
          <a:stretch>
            <a:fillRect/>
          </a:stretch>
        </p:blipFill>
        <p:spPr bwMode="auto">
          <a:xfrm>
            <a:off x="6886903" y="1808289"/>
            <a:ext cx="5157180" cy="4091455"/>
          </a:xfrm>
          <a:prstGeom prst="rect">
            <a:avLst/>
          </a:prstGeom>
          <a:noFill/>
          <a:ln w="9525">
            <a:noFill/>
            <a:miter lim="800000"/>
            <a:headEnd/>
            <a:tailEnd/>
          </a:ln>
        </p:spPr>
      </p:pic>
      <p:pic>
        <p:nvPicPr>
          <p:cNvPr id="2" name="Picture 1">
            <a:hlinkClick r:id="rId4"/>
            <a:extLst>
              <a:ext uri="{FF2B5EF4-FFF2-40B4-BE49-F238E27FC236}">
                <a16:creationId xmlns:a16="http://schemas.microsoft.com/office/drawing/2014/main" id="{8E7F04F6-536B-4550-B67D-9193F8E9968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4714" y="6675091"/>
            <a:ext cx="926757" cy="163539"/>
          </a:xfrm>
          <a:prstGeom prst="rect">
            <a:avLst/>
          </a:prstGeom>
        </p:spPr>
      </p:pic>
    </p:spTree>
    <p:extLst>
      <p:ext uri="{BB962C8B-B14F-4D97-AF65-F5344CB8AC3E}">
        <p14:creationId xmlns:p14="http://schemas.microsoft.com/office/powerpoint/2010/main" val="3102146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06381" y="2347880"/>
            <a:ext cx="1728192" cy="2585323"/>
          </a:xfrm>
          <a:prstGeom prst="rect">
            <a:avLst/>
          </a:prstGeom>
          <a:solidFill>
            <a:schemeClr val="bg1"/>
          </a:solidFill>
          <a:ln w="12700">
            <a:solidFill>
              <a:schemeClr val="bg1"/>
            </a:solidFill>
          </a:ln>
        </p:spPr>
        <p:txBody>
          <a:bodyPr wrap="square" rtlCol="0">
            <a:spAutoFit/>
          </a:bodyPr>
          <a:lstStyle/>
          <a:p>
            <a:r>
              <a:rPr lang="en-GB" dirty="0"/>
              <a:t>In this example to subtract 7 ones from 4 ones we need to </a:t>
            </a:r>
            <a:r>
              <a:rPr lang="en-GB" b="1" dirty="0"/>
              <a:t>exchange</a:t>
            </a:r>
            <a:r>
              <a:rPr lang="en-GB" dirty="0"/>
              <a:t> a ten for ten ones. We now can subtract 7 ones from  14 ones.</a:t>
            </a:r>
          </a:p>
        </p:txBody>
      </p:sp>
      <p:pic>
        <p:nvPicPr>
          <p:cNvPr id="6" name="Picture 8"/>
          <p:cNvPicPr>
            <a:picLocks noChangeAspect="1" noChangeArrowheads="1"/>
          </p:cNvPicPr>
          <p:nvPr/>
        </p:nvPicPr>
        <p:blipFill>
          <a:blip r:embed="rId3" cstate="print"/>
          <a:srcRect l="8307" t="9144" r="8307" b="2032"/>
          <a:stretch>
            <a:fillRect/>
          </a:stretch>
        </p:blipFill>
        <p:spPr bwMode="auto">
          <a:xfrm>
            <a:off x="3155414" y="2073094"/>
            <a:ext cx="2189684" cy="2383782"/>
          </a:xfrm>
          <a:prstGeom prst="rect">
            <a:avLst/>
          </a:prstGeom>
          <a:noFill/>
          <a:ln w="9525">
            <a:noFill/>
            <a:miter lim="800000"/>
            <a:headEnd/>
            <a:tailEnd/>
          </a:ln>
        </p:spPr>
      </p:pic>
      <p:sp>
        <p:nvSpPr>
          <p:cNvPr id="7" name="Rectangle 6"/>
          <p:cNvSpPr/>
          <p:nvPr/>
        </p:nvSpPr>
        <p:spPr>
          <a:xfrm>
            <a:off x="959603" y="1676673"/>
            <a:ext cx="1641796" cy="461665"/>
          </a:xfrm>
          <a:prstGeom prst="rect">
            <a:avLst/>
          </a:prstGeom>
        </p:spPr>
        <p:txBody>
          <a:bodyPr wrap="none">
            <a:spAutoFit/>
          </a:bodyPr>
          <a:lstStyle/>
          <a:p>
            <a:r>
              <a:rPr lang="en-GB" sz="2400" b="1" dirty="0">
                <a:solidFill>
                  <a:srgbClr val="00B050"/>
                </a:solidFill>
              </a:rPr>
              <a:t>74 - 27 = 47</a:t>
            </a:r>
          </a:p>
        </p:txBody>
      </p:sp>
      <p:sp>
        <p:nvSpPr>
          <p:cNvPr id="8" name="Rectangle 7"/>
          <p:cNvSpPr/>
          <p:nvPr/>
        </p:nvSpPr>
        <p:spPr>
          <a:xfrm>
            <a:off x="959603" y="6033665"/>
            <a:ext cx="2993857" cy="584775"/>
          </a:xfrm>
          <a:prstGeom prst="rect">
            <a:avLst/>
          </a:prstGeom>
        </p:spPr>
        <p:txBody>
          <a:bodyPr wrap="square">
            <a:spAutoFit/>
          </a:bodyPr>
          <a:lstStyle/>
          <a:p>
            <a:r>
              <a:rPr lang="en-GB" sz="3200" b="1" dirty="0">
                <a:solidFill>
                  <a:srgbClr val="00B050"/>
                </a:solidFill>
              </a:rPr>
              <a:t>537 – 254 = 283</a:t>
            </a:r>
          </a:p>
        </p:txBody>
      </p:sp>
      <p:sp>
        <p:nvSpPr>
          <p:cNvPr id="10" name="Rectangle 9"/>
          <p:cNvSpPr/>
          <p:nvPr/>
        </p:nvSpPr>
        <p:spPr>
          <a:xfrm>
            <a:off x="4193657" y="-176042"/>
            <a:ext cx="3510641" cy="923330"/>
          </a:xfrm>
          <a:prstGeom prst="rect">
            <a:avLst/>
          </a:prstGeom>
          <a:noFill/>
        </p:spPr>
        <p:txBody>
          <a:bodyPr wrap="none" lIns="91440" tIns="45720" rIns="91440" bIns="45720">
            <a:spAutoFit/>
          </a:bodyPr>
          <a:lstStyle/>
          <a:p>
            <a:pPr algn="ctr"/>
            <a:r>
              <a:rPr lang="en-US" sz="5400" b="1" cap="none" spc="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Subtraction</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1" name="TextBox 10"/>
          <p:cNvSpPr txBox="1"/>
          <p:nvPr/>
        </p:nvSpPr>
        <p:spPr>
          <a:xfrm>
            <a:off x="435173" y="931545"/>
            <a:ext cx="11321654" cy="1200329"/>
          </a:xfrm>
          <a:prstGeom prst="rect">
            <a:avLst/>
          </a:prstGeom>
          <a:solidFill>
            <a:schemeClr val="bg1"/>
          </a:solidFill>
          <a:ln w="12700">
            <a:solidFill>
              <a:schemeClr val="bg1"/>
            </a:solidFill>
          </a:ln>
        </p:spPr>
        <p:txBody>
          <a:bodyPr wrap="square" rtlCol="0">
            <a:spAutoFit/>
          </a:bodyPr>
          <a:lstStyle/>
          <a:p>
            <a:r>
              <a:rPr lang="en-GB" sz="2400" dirty="0"/>
              <a:t>Progress to using  the expanded column method  with place value resources to support the conceptual understanding of subtracting numbers with up to three digits </a:t>
            </a:r>
            <a:r>
              <a:rPr lang="en-GB" sz="2400" b="1" i="1" dirty="0"/>
              <a:t>with exchanging tens and/or hundreds</a:t>
            </a:r>
            <a:r>
              <a:rPr lang="en-GB" sz="2400" dirty="0"/>
              <a:t>. </a:t>
            </a:r>
          </a:p>
        </p:txBody>
      </p:sp>
      <p:sp>
        <p:nvSpPr>
          <p:cNvPr id="12" name="TextBox 11"/>
          <p:cNvSpPr txBox="1"/>
          <p:nvPr/>
        </p:nvSpPr>
        <p:spPr>
          <a:xfrm>
            <a:off x="5335794" y="2764712"/>
            <a:ext cx="613186" cy="369332"/>
          </a:xfrm>
          <a:prstGeom prst="rect">
            <a:avLst/>
          </a:prstGeom>
          <a:noFill/>
        </p:spPr>
        <p:txBody>
          <a:bodyPr wrap="square" rtlCol="0">
            <a:spAutoFit/>
          </a:bodyPr>
          <a:lstStyle/>
          <a:p>
            <a:pPr algn="ctr"/>
            <a:r>
              <a:rPr lang="en-GB" b="1" dirty="0"/>
              <a:t>OR</a:t>
            </a:r>
          </a:p>
        </p:txBody>
      </p:sp>
      <p:pic>
        <p:nvPicPr>
          <p:cNvPr id="58370" name="Picture 2"/>
          <p:cNvPicPr>
            <a:picLocks noChangeAspect="1" noChangeArrowheads="1"/>
          </p:cNvPicPr>
          <p:nvPr/>
        </p:nvPicPr>
        <p:blipFill>
          <a:blip r:embed="rId4" cstate="print"/>
          <a:srcRect/>
          <a:stretch>
            <a:fillRect/>
          </a:stretch>
        </p:blipFill>
        <p:spPr bwMode="auto">
          <a:xfrm>
            <a:off x="5842300" y="2070120"/>
            <a:ext cx="4279036" cy="2222181"/>
          </a:xfrm>
          <a:prstGeom prst="rect">
            <a:avLst/>
          </a:prstGeom>
          <a:noFill/>
          <a:ln w="9525">
            <a:noFill/>
            <a:miter lim="800000"/>
            <a:headEnd/>
            <a:tailEnd/>
          </a:ln>
        </p:spPr>
      </p:pic>
      <p:sp>
        <p:nvSpPr>
          <p:cNvPr id="13" name="TextBox 12"/>
          <p:cNvSpPr txBox="1"/>
          <p:nvPr/>
        </p:nvSpPr>
        <p:spPr>
          <a:xfrm>
            <a:off x="596837" y="4347974"/>
            <a:ext cx="3838690" cy="1569660"/>
          </a:xfrm>
          <a:prstGeom prst="rect">
            <a:avLst/>
          </a:prstGeom>
          <a:solidFill>
            <a:schemeClr val="bg1"/>
          </a:solidFill>
          <a:ln w="12700">
            <a:solidFill>
              <a:schemeClr val="bg1"/>
            </a:solidFill>
          </a:ln>
        </p:spPr>
        <p:txBody>
          <a:bodyPr wrap="square" rtlCol="0">
            <a:spAutoFit/>
          </a:bodyPr>
          <a:lstStyle/>
          <a:p>
            <a:r>
              <a:rPr lang="en-GB" sz="2400" dirty="0"/>
              <a:t>Extend to using  the expanded column method  to subtract three digit numbers from three digit numbers.</a:t>
            </a:r>
          </a:p>
        </p:txBody>
      </p:sp>
      <p:sp>
        <p:nvSpPr>
          <p:cNvPr id="14" name="TextBox 13"/>
          <p:cNvSpPr txBox="1"/>
          <p:nvPr/>
        </p:nvSpPr>
        <p:spPr>
          <a:xfrm>
            <a:off x="7550631" y="5018002"/>
            <a:ext cx="4383942" cy="1477328"/>
          </a:xfrm>
          <a:prstGeom prst="rect">
            <a:avLst/>
          </a:prstGeom>
          <a:solidFill>
            <a:schemeClr val="bg1"/>
          </a:solidFill>
          <a:ln w="12700">
            <a:solidFill>
              <a:schemeClr val="bg1"/>
            </a:solidFill>
          </a:ln>
        </p:spPr>
        <p:txBody>
          <a:bodyPr wrap="square" rtlCol="0">
            <a:spAutoFit/>
          </a:bodyPr>
          <a:lstStyle/>
          <a:p>
            <a:r>
              <a:rPr lang="en-GB" b="1" dirty="0">
                <a:solidFill>
                  <a:srgbClr val="FF0000"/>
                </a:solidFill>
              </a:rPr>
              <a:t>Note:  </a:t>
            </a:r>
            <a:r>
              <a:rPr lang="en-GB" dirty="0"/>
              <a:t>The exchanged ten or  hundred is just as important as any other number, therefore, it should be written as clear and as large as any other number, and placed at the </a:t>
            </a:r>
            <a:r>
              <a:rPr lang="en-GB" b="1" dirty="0"/>
              <a:t>top </a:t>
            </a:r>
            <a:r>
              <a:rPr lang="en-GB" dirty="0"/>
              <a:t>of the column which has been adjusted.</a:t>
            </a:r>
          </a:p>
        </p:txBody>
      </p:sp>
      <p:pic>
        <p:nvPicPr>
          <p:cNvPr id="1026" name="Picture 2"/>
          <p:cNvPicPr>
            <a:picLocks noChangeAspect="1" noChangeArrowheads="1"/>
          </p:cNvPicPr>
          <p:nvPr/>
        </p:nvPicPr>
        <p:blipFill>
          <a:blip r:embed="rId5" cstate="print"/>
          <a:srcRect l="4153" r="5192" b="2554"/>
          <a:stretch>
            <a:fillRect/>
          </a:stretch>
        </p:blipFill>
        <p:spPr bwMode="auto">
          <a:xfrm>
            <a:off x="273509" y="2099758"/>
            <a:ext cx="2682370" cy="2344707"/>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4426772" y="4555639"/>
            <a:ext cx="3096164" cy="2173269"/>
          </a:xfrm>
          <a:prstGeom prst="rect">
            <a:avLst/>
          </a:prstGeom>
          <a:noFill/>
          <a:ln w="9525">
            <a:noFill/>
            <a:miter lim="800000"/>
            <a:headEnd/>
            <a:tailEnd/>
          </a:ln>
        </p:spPr>
      </p:pic>
      <p:pic>
        <p:nvPicPr>
          <p:cNvPr id="2" name="Picture 2">
            <a:extLst>
              <a:ext uri="{FF2B5EF4-FFF2-40B4-BE49-F238E27FC236}">
                <a16:creationId xmlns:a16="http://schemas.microsoft.com/office/drawing/2014/main" id="{0F706A1C-81AB-6E4F-8C6C-AB97F66800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09894" y="3451113"/>
            <a:ext cx="238125" cy="247650"/>
          </a:xfrm>
          <a:prstGeom prst="rect">
            <a:avLst/>
          </a:prstGeom>
        </p:spPr>
      </p:pic>
      <p:pic>
        <p:nvPicPr>
          <p:cNvPr id="3" name="Picture 2">
            <a:hlinkClick r:id="rId8"/>
            <a:extLst>
              <a:ext uri="{FF2B5EF4-FFF2-40B4-BE49-F238E27FC236}">
                <a16:creationId xmlns:a16="http://schemas.microsoft.com/office/drawing/2014/main" id="{0CBBD16C-A311-4D5C-9E5E-C8511D8FAB9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24714" y="6675091"/>
            <a:ext cx="926757" cy="163539"/>
          </a:xfrm>
          <a:prstGeom prst="rect">
            <a:avLst/>
          </a:prstGeom>
        </p:spPr>
      </p:pic>
    </p:spTree>
    <p:extLst>
      <p:ext uri="{BB962C8B-B14F-4D97-AF65-F5344CB8AC3E}">
        <p14:creationId xmlns:p14="http://schemas.microsoft.com/office/powerpoint/2010/main" val="3008497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2186E-F91A-5C4E-9004-0360908154B3}"/>
              </a:ext>
            </a:extLst>
          </p:cNvPr>
          <p:cNvSpPr>
            <a:spLocks noGrp="1"/>
          </p:cNvSpPr>
          <p:nvPr>
            <p:ph type="title"/>
          </p:nvPr>
        </p:nvSpPr>
        <p:spPr>
          <a:xfrm>
            <a:off x="838200" y="1"/>
            <a:ext cx="10515600" cy="735743"/>
          </a:xfrm>
        </p:spPr>
        <p:txBody>
          <a:bodyPr>
            <a:normAutofit/>
          </a:bodyPr>
          <a:lstStyle/>
          <a:p>
            <a:pPr algn="ctr"/>
            <a:r>
              <a:rPr lang="en-GB" b="1">
                <a:solidFill>
                  <a:schemeClr val="accent2"/>
                </a:solidFill>
                <a:latin typeface="Times New Roman" panose="02020603050405020304" pitchFamily="18" charset="0"/>
                <a:cs typeface="Times New Roman" panose="02020603050405020304" pitchFamily="18" charset="0"/>
              </a:rPr>
              <a:t>Importance of wtitten methods </a:t>
            </a:r>
            <a:endParaRPr lang="en-US" b="1">
              <a:solidFill>
                <a:schemeClr val="accent2"/>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9CD7D3F-ACFA-8C49-86CC-835BB17A2C62}"/>
              </a:ext>
            </a:extLst>
          </p:cNvPr>
          <p:cNvSpPr>
            <a:spLocks noGrp="1"/>
          </p:cNvSpPr>
          <p:nvPr>
            <p:ph sz="half" idx="1"/>
          </p:nvPr>
        </p:nvSpPr>
        <p:spPr>
          <a:xfrm>
            <a:off x="0" y="735744"/>
            <a:ext cx="6019799" cy="6122256"/>
          </a:xfrm>
        </p:spPr>
        <p:txBody>
          <a:bodyPr/>
          <a:lstStyle/>
          <a:p>
            <a:r>
              <a:rPr lang="en-GB">
                <a:solidFill>
                  <a:schemeClr val="accent5">
                    <a:lumMod val="75000"/>
                  </a:schemeClr>
                </a:solidFill>
                <a:latin typeface="Times New Roman" panose="02020603050405020304" pitchFamily="18" charset="0"/>
                <a:cs typeface="Times New Roman" panose="02020603050405020304" pitchFamily="18" charset="0"/>
              </a:rPr>
              <a:t>We can often use counting and visuals to solve basic addition problems. For instance, imagine that 3 people are going on a trip and 2 more decided to join. To find out how many people were going total, you could represent the situation like this:</a:t>
            </a:r>
          </a:p>
          <a:p>
            <a:endParaRPr lang="en-US">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3290772-A2C8-144A-90E4-236994A6C095}"/>
              </a:ext>
            </a:extLst>
          </p:cNvPr>
          <p:cNvPicPr>
            <a:picLocks noChangeAspect="1"/>
          </p:cNvPicPr>
          <p:nvPr/>
        </p:nvPicPr>
        <p:blipFill>
          <a:blip r:embed="rId2"/>
          <a:stretch>
            <a:fillRect/>
          </a:stretch>
        </p:blipFill>
        <p:spPr>
          <a:xfrm>
            <a:off x="958109" y="3429000"/>
            <a:ext cx="3758288" cy="1870809"/>
          </a:xfrm>
          <a:prstGeom prst="rect">
            <a:avLst/>
          </a:prstGeom>
        </p:spPr>
      </p:pic>
      <p:sp>
        <p:nvSpPr>
          <p:cNvPr id="6" name="Rectangle 5">
            <a:extLst>
              <a:ext uri="{FF2B5EF4-FFF2-40B4-BE49-F238E27FC236}">
                <a16:creationId xmlns:a16="http://schemas.microsoft.com/office/drawing/2014/main" id="{E207DBC8-0B3C-AE44-B7AE-0C386EB65412}"/>
              </a:ext>
            </a:extLst>
          </p:cNvPr>
          <p:cNvSpPr/>
          <p:nvPr/>
        </p:nvSpPr>
        <p:spPr>
          <a:xfrm>
            <a:off x="-1" y="5299810"/>
            <a:ext cx="6019799" cy="15581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800" b="1" i="0">
                <a:solidFill>
                  <a:schemeClr val="accent5">
                    <a:lumMod val="75000"/>
                  </a:schemeClr>
                </a:solidFill>
                <a:effectLst/>
                <a:latin typeface="Times New Roman" panose="02020603050405020304" pitchFamily="18" charset="0"/>
                <a:cs typeface="Times New Roman" panose="02020603050405020304" pitchFamily="18" charset="0"/>
              </a:rPr>
              <a:t>Once you look at the problem visually, you can count and see that 5 people are going on the trip.</a:t>
            </a:r>
            <a:endParaRPr lang="en-US" sz="2800" b="1">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142ED7D5-5B4B-B243-A728-E53CD7EF33C3}"/>
              </a:ext>
            </a:extLst>
          </p:cNvPr>
          <p:cNvSpPr/>
          <p:nvPr/>
        </p:nvSpPr>
        <p:spPr>
          <a:xfrm>
            <a:off x="6172202" y="708389"/>
            <a:ext cx="6019798" cy="27206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800" b="0" i="0">
                <a:solidFill>
                  <a:schemeClr val="accent2">
                    <a:lumMod val="50000"/>
                  </a:schemeClr>
                </a:solidFill>
                <a:effectLst/>
                <a:latin typeface="Times New Roman" panose="02020603050405020304" pitchFamily="18" charset="0"/>
                <a:cs typeface="Times New Roman" panose="02020603050405020304" pitchFamily="18" charset="0"/>
              </a:rPr>
              <a:t>What if you have a bigger problem to solve? Imagine that a few groups of people are going somewhere together.</a:t>
            </a:r>
            <a:r>
              <a:rPr lang="en-GB" sz="2800" b="1" i="0">
                <a:solidFill>
                  <a:schemeClr val="accent2">
                    <a:lumMod val="50000"/>
                  </a:schemeClr>
                </a:solidFill>
                <a:effectLst/>
                <a:latin typeface="Times New Roman" panose="02020603050405020304" pitchFamily="18" charset="0"/>
                <a:cs typeface="Times New Roman" panose="02020603050405020304" pitchFamily="18" charset="0"/>
              </a:rPr>
              <a:t> 30</a:t>
            </a:r>
            <a:r>
              <a:rPr lang="en-GB" sz="2800" b="0" i="0">
                <a:solidFill>
                  <a:schemeClr val="accent2">
                    <a:lumMod val="50000"/>
                  </a:schemeClr>
                </a:solidFill>
                <a:effectLst/>
                <a:latin typeface="Times New Roman" panose="02020603050405020304" pitchFamily="18" charset="0"/>
                <a:cs typeface="Times New Roman" panose="02020603050405020304" pitchFamily="18" charset="0"/>
              </a:rPr>
              <a:t> people travel on one bus, and </a:t>
            </a:r>
            <a:r>
              <a:rPr lang="en-GB" sz="2800" b="1" i="0">
                <a:solidFill>
                  <a:schemeClr val="accent2">
                    <a:lumMod val="50000"/>
                  </a:schemeClr>
                </a:solidFill>
                <a:effectLst/>
                <a:latin typeface="Times New Roman" panose="02020603050405020304" pitchFamily="18" charset="0"/>
                <a:cs typeface="Times New Roman" panose="02020603050405020304" pitchFamily="18" charset="0"/>
              </a:rPr>
              <a:t>21</a:t>
            </a:r>
            <a:r>
              <a:rPr lang="en-GB" sz="2800" b="0" i="0">
                <a:solidFill>
                  <a:schemeClr val="accent2">
                    <a:lumMod val="50000"/>
                  </a:schemeClr>
                </a:solidFill>
                <a:effectLst/>
                <a:latin typeface="Times New Roman" panose="02020603050405020304" pitchFamily="18" charset="0"/>
                <a:cs typeface="Times New Roman" panose="02020603050405020304" pitchFamily="18" charset="0"/>
              </a:rPr>
              <a:t> travel on another. We could write this as </a:t>
            </a:r>
            <a:r>
              <a:rPr lang="en-GB" sz="2800" b="1" i="0">
                <a:solidFill>
                  <a:schemeClr val="accent2">
                    <a:lumMod val="50000"/>
                  </a:schemeClr>
                </a:solidFill>
                <a:effectLst/>
                <a:latin typeface="Times New Roman" panose="02020603050405020304" pitchFamily="18" charset="0"/>
                <a:cs typeface="Times New Roman" panose="02020603050405020304" pitchFamily="18" charset="0"/>
              </a:rPr>
              <a:t>30 + 21</a:t>
            </a:r>
            <a:r>
              <a:rPr lang="en-GB" sz="2800" b="0" i="0">
                <a:solidFill>
                  <a:schemeClr val="accent2">
                    <a:lumMod val="50000"/>
                  </a:schemeClr>
                </a:solidFill>
                <a:effectLst/>
                <a:latin typeface="Times New Roman" panose="02020603050405020304" pitchFamily="18" charset="0"/>
                <a:cs typeface="Times New Roman" panose="02020603050405020304" pitchFamily="18" charset="0"/>
              </a:rPr>
              <a:t>.</a:t>
            </a:r>
            <a:endParaRPr lang="en-US" sz="280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76FAA64D-391A-554A-8C51-5FD06591CD4B}"/>
              </a:ext>
            </a:extLst>
          </p:cNvPr>
          <p:cNvPicPr>
            <a:picLocks noChangeAspect="1"/>
          </p:cNvPicPr>
          <p:nvPr/>
        </p:nvPicPr>
        <p:blipFill>
          <a:blip r:embed="rId3"/>
          <a:stretch>
            <a:fillRect/>
          </a:stretch>
        </p:blipFill>
        <p:spPr>
          <a:xfrm>
            <a:off x="6095999" y="3429000"/>
            <a:ext cx="6019797" cy="3332220"/>
          </a:xfrm>
          <a:prstGeom prst="rect">
            <a:avLst/>
          </a:prstGeom>
        </p:spPr>
      </p:pic>
      <p:pic>
        <p:nvPicPr>
          <p:cNvPr id="5" name="Picture 4">
            <a:hlinkClick r:id="rId4"/>
            <a:extLst>
              <a:ext uri="{FF2B5EF4-FFF2-40B4-BE49-F238E27FC236}">
                <a16:creationId xmlns:a16="http://schemas.microsoft.com/office/drawing/2014/main" id="{5D0A2A9E-D934-4F42-A127-DC11B70F8A5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4714" y="6675091"/>
            <a:ext cx="926757" cy="163539"/>
          </a:xfrm>
          <a:prstGeom prst="rect">
            <a:avLst/>
          </a:prstGeom>
        </p:spPr>
      </p:pic>
    </p:spTree>
    <p:extLst>
      <p:ext uri="{BB962C8B-B14F-4D97-AF65-F5344CB8AC3E}">
        <p14:creationId xmlns:p14="http://schemas.microsoft.com/office/powerpoint/2010/main" val="3005632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26515" y="98507"/>
            <a:ext cx="3510641" cy="923330"/>
          </a:xfrm>
          <a:prstGeom prst="rect">
            <a:avLst/>
          </a:prstGeom>
          <a:noFill/>
        </p:spPr>
        <p:txBody>
          <a:bodyPr wrap="none" lIns="91440" tIns="45720" rIns="91440" bIns="45720">
            <a:spAutoFit/>
          </a:bodyPr>
          <a:lstStyle/>
          <a:p>
            <a:pPr algn="ctr"/>
            <a:r>
              <a:rPr lang="en-US" sz="5400" b="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Subtraction</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0" name="TextBox 9"/>
          <p:cNvSpPr txBox="1"/>
          <p:nvPr/>
        </p:nvSpPr>
        <p:spPr>
          <a:xfrm>
            <a:off x="111391" y="4820358"/>
            <a:ext cx="4733364" cy="1200329"/>
          </a:xfrm>
          <a:prstGeom prst="rect">
            <a:avLst/>
          </a:prstGeom>
          <a:solidFill>
            <a:schemeClr val="bg1"/>
          </a:solidFill>
          <a:ln w="12700">
            <a:solidFill>
              <a:schemeClr val="bg1"/>
            </a:solidFill>
          </a:ln>
        </p:spPr>
        <p:txBody>
          <a:bodyPr wrap="square" rtlCol="0">
            <a:spAutoFit/>
          </a:bodyPr>
          <a:lstStyle/>
          <a:p>
            <a:r>
              <a:rPr lang="en-GB" sz="2400"/>
              <a:t> </a:t>
            </a:r>
            <a:r>
              <a:rPr lang="en-GB" sz="2400" dirty="0"/>
              <a:t>S</a:t>
            </a:r>
            <a:r>
              <a:rPr lang="en-GB" sz="2400"/>
              <a:t>ubtracting </a:t>
            </a:r>
            <a:r>
              <a:rPr lang="en-GB" sz="2400" dirty="0"/>
              <a:t>numbers up to 4 digits using compact column subtraction method. </a:t>
            </a:r>
          </a:p>
        </p:txBody>
      </p:sp>
      <p:pic>
        <p:nvPicPr>
          <p:cNvPr id="15" name="Picture 2"/>
          <p:cNvPicPr>
            <a:picLocks noChangeAspect="1" noChangeArrowheads="1"/>
          </p:cNvPicPr>
          <p:nvPr/>
        </p:nvPicPr>
        <p:blipFill>
          <a:blip r:embed="rId2" cstate="print"/>
          <a:srcRect t="8557" b="6418"/>
          <a:stretch>
            <a:fillRect/>
          </a:stretch>
        </p:blipFill>
        <p:spPr bwMode="auto">
          <a:xfrm>
            <a:off x="5101010" y="833702"/>
            <a:ext cx="1514475" cy="2146096"/>
          </a:xfrm>
          <a:prstGeom prst="rect">
            <a:avLst/>
          </a:prstGeom>
          <a:noFill/>
          <a:ln w="9525">
            <a:noFill/>
            <a:miter lim="800000"/>
            <a:headEnd/>
            <a:tailEnd/>
          </a:ln>
        </p:spPr>
      </p:pic>
      <p:pic>
        <p:nvPicPr>
          <p:cNvPr id="14" name="Picture 3"/>
          <p:cNvPicPr>
            <a:picLocks noChangeAspect="1" noChangeArrowheads="1"/>
          </p:cNvPicPr>
          <p:nvPr/>
        </p:nvPicPr>
        <p:blipFill>
          <a:blip r:embed="rId3" cstate="print"/>
          <a:srcRect/>
          <a:stretch>
            <a:fillRect/>
          </a:stretch>
        </p:blipFill>
        <p:spPr bwMode="auto">
          <a:xfrm>
            <a:off x="4318896" y="1757032"/>
            <a:ext cx="1095374" cy="704850"/>
          </a:xfrm>
          <a:prstGeom prst="rect">
            <a:avLst/>
          </a:prstGeom>
          <a:noFill/>
          <a:ln w="9525">
            <a:noFill/>
            <a:miter lim="800000"/>
            <a:headEnd/>
            <a:tailEnd/>
          </a:ln>
        </p:spPr>
      </p:pic>
      <p:pic>
        <p:nvPicPr>
          <p:cNvPr id="16" name="Picture 2"/>
          <p:cNvPicPr>
            <a:picLocks noChangeAspect="1" noChangeArrowheads="1"/>
          </p:cNvPicPr>
          <p:nvPr/>
        </p:nvPicPr>
        <p:blipFill>
          <a:blip r:embed="rId4" cstate="print"/>
          <a:srcRect/>
          <a:stretch>
            <a:fillRect/>
          </a:stretch>
        </p:blipFill>
        <p:spPr bwMode="auto">
          <a:xfrm>
            <a:off x="4557846" y="4760866"/>
            <a:ext cx="2554594" cy="1742739"/>
          </a:xfrm>
          <a:prstGeom prst="rect">
            <a:avLst/>
          </a:prstGeom>
          <a:noFill/>
          <a:ln w="9525">
            <a:noFill/>
            <a:miter lim="800000"/>
            <a:headEnd/>
            <a:tailEnd/>
          </a:ln>
        </p:spPr>
      </p:pic>
      <p:pic>
        <p:nvPicPr>
          <p:cNvPr id="18" name="Picture 3"/>
          <p:cNvPicPr>
            <a:picLocks noChangeAspect="1" noChangeArrowheads="1"/>
          </p:cNvPicPr>
          <p:nvPr/>
        </p:nvPicPr>
        <p:blipFill>
          <a:blip r:embed="rId3" cstate="print"/>
          <a:srcRect/>
          <a:stretch>
            <a:fillRect/>
          </a:stretch>
        </p:blipFill>
        <p:spPr bwMode="auto">
          <a:xfrm>
            <a:off x="9481520" y="1665897"/>
            <a:ext cx="1095374" cy="704850"/>
          </a:xfrm>
          <a:prstGeom prst="rect">
            <a:avLst/>
          </a:prstGeom>
          <a:noFill/>
          <a:ln w="9525">
            <a:noFill/>
            <a:miter lim="800000"/>
            <a:headEnd/>
            <a:tailEnd/>
          </a:ln>
        </p:spPr>
      </p:pic>
      <p:pic>
        <p:nvPicPr>
          <p:cNvPr id="19" name="Picture 4"/>
          <p:cNvPicPr>
            <a:picLocks noChangeAspect="1" noChangeArrowheads="1"/>
          </p:cNvPicPr>
          <p:nvPr/>
        </p:nvPicPr>
        <p:blipFill>
          <a:blip r:embed="rId5" cstate="print"/>
          <a:srcRect/>
          <a:stretch>
            <a:fillRect/>
          </a:stretch>
        </p:blipFill>
        <p:spPr bwMode="auto">
          <a:xfrm>
            <a:off x="10364532" y="1182735"/>
            <a:ext cx="1599077" cy="2167200"/>
          </a:xfrm>
          <a:prstGeom prst="rect">
            <a:avLst/>
          </a:prstGeom>
          <a:noFill/>
          <a:ln w="9525">
            <a:noFill/>
            <a:miter lim="800000"/>
            <a:headEnd/>
            <a:tailEnd/>
          </a:ln>
        </p:spPr>
      </p:pic>
      <p:pic>
        <p:nvPicPr>
          <p:cNvPr id="20" name="Picture 2"/>
          <p:cNvPicPr>
            <a:picLocks noChangeAspect="1" noChangeArrowheads="1"/>
          </p:cNvPicPr>
          <p:nvPr/>
        </p:nvPicPr>
        <p:blipFill>
          <a:blip r:embed="rId6" cstate="print"/>
          <a:srcRect l="4153" r="5192" b="2554"/>
          <a:stretch>
            <a:fillRect/>
          </a:stretch>
        </p:blipFill>
        <p:spPr bwMode="auto">
          <a:xfrm>
            <a:off x="2132057" y="997355"/>
            <a:ext cx="2335996" cy="2041935"/>
          </a:xfrm>
          <a:prstGeom prst="rect">
            <a:avLst/>
          </a:prstGeom>
          <a:noFill/>
          <a:ln w="9525">
            <a:noFill/>
            <a:miter lim="800000"/>
            <a:headEnd/>
            <a:tailEnd/>
          </a:ln>
        </p:spPr>
      </p:pic>
      <p:sp>
        <p:nvSpPr>
          <p:cNvPr id="5" name="TextBox 4"/>
          <p:cNvSpPr txBox="1"/>
          <p:nvPr/>
        </p:nvSpPr>
        <p:spPr>
          <a:xfrm>
            <a:off x="228391" y="1139961"/>
            <a:ext cx="2383825" cy="1938992"/>
          </a:xfrm>
          <a:prstGeom prst="rect">
            <a:avLst/>
          </a:prstGeom>
          <a:solidFill>
            <a:schemeClr val="bg1"/>
          </a:solidFill>
          <a:ln w="12700">
            <a:solidFill>
              <a:schemeClr val="bg1"/>
            </a:solidFill>
          </a:ln>
        </p:spPr>
        <p:txBody>
          <a:bodyPr wrap="square" rtlCol="0">
            <a:spAutoFit/>
          </a:bodyPr>
          <a:lstStyle/>
          <a:p>
            <a:r>
              <a:rPr lang="en-GB" sz="2400"/>
              <a:t>How </a:t>
            </a:r>
            <a:r>
              <a:rPr lang="en-GB" sz="2400" dirty="0"/>
              <a:t>expanded method links to compact column subtraction method. </a:t>
            </a:r>
          </a:p>
        </p:txBody>
      </p:sp>
      <p:pic>
        <p:nvPicPr>
          <p:cNvPr id="21" name="Picture 3"/>
          <p:cNvPicPr>
            <a:picLocks noChangeAspect="1" noChangeArrowheads="1"/>
          </p:cNvPicPr>
          <p:nvPr/>
        </p:nvPicPr>
        <p:blipFill>
          <a:blip r:embed="rId7" cstate="print"/>
          <a:srcRect/>
          <a:stretch>
            <a:fillRect/>
          </a:stretch>
        </p:blipFill>
        <p:spPr bwMode="auto">
          <a:xfrm>
            <a:off x="6421781" y="1154606"/>
            <a:ext cx="2935240" cy="2060313"/>
          </a:xfrm>
          <a:prstGeom prst="rect">
            <a:avLst/>
          </a:prstGeom>
          <a:noFill/>
          <a:ln w="9525">
            <a:noFill/>
            <a:miter lim="800000"/>
            <a:headEnd/>
            <a:tailEnd/>
          </a:ln>
        </p:spPr>
      </p:pic>
      <p:sp>
        <p:nvSpPr>
          <p:cNvPr id="22" name="TextBox 21"/>
          <p:cNvSpPr txBox="1"/>
          <p:nvPr/>
        </p:nvSpPr>
        <p:spPr>
          <a:xfrm>
            <a:off x="7581886" y="3441680"/>
            <a:ext cx="3799267" cy="3416320"/>
          </a:xfrm>
          <a:prstGeom prst="rect">
            <a:avLst/>
          </a:prstGeom>
          <a:solidFill>
            <a:schemeClr val="bg1"/>
          </a:solidFill>
          <a:ln w="12700">
            <a:solidFill>
              <a:schemeClr val="bg1"/>
            </a:solidFill>
          </a:ln>
        </p:spPr>
        <p:txBody>
          <a:bodyPr wrap="square" rtlCol="0">
            <a:spAutoFit/>
          </a:bodyPr>
          <a:lstStyle/>
          <a:p>
            <a:r>
              <a:rPr lang="en-GB" sz="2400" dirty="0">
                <a:solidFill>
                  <a:srgbClr val="FF0000"/>
                </a:solidFill>
              </a:rPr>
              <a:t>Note:  </a:t>
            </a:r>
            <a:r>
              <a:rPr lang="en-GB" sz="2400" dirty="0"/>
              <a:t>The exchanged ten or  hundred is just as important as any other number, therefore, it should be written as clear and as large as any other number, and placed at the top of the column which has been adjusted.</a:t>
            </a:r>
          </a:p>
        </p:txBody>
      </p:sp>
      <p:pic>
        <p:nvPicPr>
          <p:cNvPr id="2" name="Picture 1">
            <a:hlinkClick r:id="rId8"/>
            <a:extLst>
              <a:ext uri="{FF2B5EF4-FFF2-40B4-BE49-F238E27FC236}">
                <a16:creationId xmlns:a16="http://schemas.microsoft.com/office/drawing/2014/main" id="{0C846E2E-CE31-42EE-B867-7DD1DC64C73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24714" y="6675091"/>
            <a:ext cx="926757" cy="163539"/>
          </a:xfrm>
          <a:prstGeom prst="rect">
            <a:avLst/>
          </a:prstGeom>
        </p:spPr>
      </p:pic>
    </p:spTree>
    <p:extLst>
      <p:ext uri="{BB962C8B-B14F-4D97-AF65-F5344CB8AC3E}">
        <p14:creationId xmlns:p14="http://schemas.microsoft.com/office/powerpoint/2010/main" val="962928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28624" y="0"/>
            <a:ext cx="3510641" cy="923330"/>
          </a:xfrm>
          <a:prstGeom prst="rect">
            <a:avLst/>
          </a:prstGeom>
          <a:noFill/>
        </p:spPr>
        <p:txBody>
          <a:bodyPr wrap="none" lIns="91440" tIns="45720" rIns="91440" bIns="45720">
            <a:spAutoFit/>
          </a:bodyPr>
          <a:lstStyle/>
          <a:p>
            <a:pPr algn="ctr"/>
            <a:r>
              <a:rPr lang="en-US" sz="5400" b="1" cap="none" spc="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Subtraction</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3463" t="43730" r="53851" b="12494"/>
          <a:stretch>
            <a:fillRect/>
          </a:stretch>
        </p:blipFill>
        <p:spPr bwMode="auto">
          <a:xfrm>
            <a:off x="8382000" y="2421831"/>
            <a:ext cx="2579077" cy="1963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42015" y="54495"/>
            <a:ext cx="4086608" cy="3785652"/>
          </a:xfrm>
          <a:prstGeom prst="rect">
            <a:avLst/>
          </a:prstGeom>
          <a:solidFill>
            <a:schemeClr val="bg1"/>
          </a:solidFill>
          <a:ln w="12700">
            <a:solidFill>
              <a:schemeClr val="bg1"/>
            </a:solidFill>
          </a:ln>
        </p:spPr>
        <p:txBody>
          <a:bodyPr wrap="square" rtlCol="0">
            <a:spAutoFit/>
          </a:bodyPr>
          <a:lstStyle/>
          <a:p>
            <a:r>
              <a:rPr lang="en-GB" sz="2400">
                <a:latin typeface="Times New Roman" panose="02020603050405020304" pitchFamily="18" charset="0"/>
                <a:cs typeface="Times New Roman" panose="02020603050405020304" pitchFamily="18" charset="0"/>
              </a:rPr>
              <a:t>Subtracting </a:t>
            </a:r>
            <a:r>
              <a:rPr lang="en-GB" sz="2400" dirty="0">
                <a:latin typeface="Times New Roman" panose="02020603050405020304" pitchFamily="18" charset="0"/>
                <a:cs typeface="Times New Roman" panose="02020603050405020304" pitchFamily="18" charset="0"/>
              </a:rPr>
              <a:t>numbers  using compact column subtraction method. </a:t>
            </a:r>
            <a:r>
              <a:rPr lang="en-GB" sz="2400" dirty="0">
                <a:solidFill>
                  <a:srgbClr val="FF0000"/>
                </a:solidFill>
                <a:latin typeface="Times New Roman" panose="02020603050405020304" pitchFamily="18" charset="0"/>
                <a:cs typeface="Times New Roman" panose="02020603050405020304" pitchFamily="18" charset="0"/>
              </a:rPr>
              <a:t>N</a:t>
            </a:r>
            <a:r>
              <a:rPr lang="en-GB" sz="2400" b="1" dirty="0">
                <a:solidFill>
                  <a:srgbClr val="FF0000"/>
                </a:solidFill>
                <a:latin typeface="Times New Roman" panose="02020603050405020304" pitchFamily="18" charset="0"/>
                <a:cs typeface="Times New Roman" panose="02020603050405020304" pitchFamily="18" charset="0"/>
              </a:rPr>
              <a:t>ote: </a:t>
            </a:r>
            <a:r>
              <a:rPr lang="en-GB" sz="2400" dirty="0">
                <a:latin typeface="Times New Roman" panose="02020603050405020304" pitchFamily="18" charset="0"/>
                <a:cs typeface="Times New Roman" panose="02020603050405020304" pitchFamily="18" charset="0"/>
              </a:rPr>
              <a:t>The exchanged ten or  hundred is just as important as any other number. Therefore, it should be written as clear and as large as any other number, and placed at the </a:t>
            </a:r>
            <a:r>
              <a:rPr lang="en-GB" sz="2400" b="1" dirty="0">
                <a:latin typeface="Times New Roman" panose="02020603050405020304" pitchFamily="18" charset="0"/>
                <a:cs typeface="Times New Roman" panose="02020603050405020304" pitchFamily="18" charset="0"/>
              </a:rPr>
              <a:t>top </a:t>
            </a:r>
            <a:r>
              <a:rPr lang="en-GB" sz="2400" dirty="0">
                <a:latin typeface="Times New Roman" panose="02020603050405020304" pitchFamily="18" charset="0"/>
                <a:cs typeface="Times New Roman" panose="02020603050405020304" pitchFamily="18" charset="0"/>
              </a:rPr>
              <a:t>of the column which has been adjusted.</a:t>
            </a:r>
          </a:p>
        </p:txBody>
      </p:sp>
      <p:sp>
        <p:nvSpPr>
          <p:cNvPr id="11" name="TextBox 10"/>
          <p:cNvSpPr txBox="1"/>
          <p:nvPr/>
        </p:nvSpPr>
        <p:spPr>
          <a:xfrm>
            <a:off x="8033372" y="172122"/>
            <a:ext cx="4158627" cy="2308324"/>
          </a:xfrm>
          <a:prstGeom prst="rect">
            <a:avLst/>
          </a:prstGeom>
          <a:solidFill>
            <a:schemeClr val="bg1"/>
          </a:solidFill>
          <a:ln w="12700">
            <a:solidFill>
              <a:schemeClr val="bg1"/>
            </a:solidFill>
          </a:ln>
        </p:spPr>
        <p:txBody>
          <a:bodyPr wrap="square" rtlCol="0">
            <a:spAutoFit/>
          </a:bodyPr>
          <a:lstStyle/>
          <a:p>
            <a:r>
              <a:rPr lang="en-GB" sz="2400" dirty="0"/>
              <a:t>When subtracting decimals, it is essential that the decimal point  does not move and is kept in line. </a:t>
            </a:r>
          </a:p>
          <a:p>
            <a:r>
              <a:rPr lang="en-GB" sz="2400"/>
              <a:t>Where </a:t>
            </a:r>
            <a:r>
              <a:rPr lang="en-GB" sz="2400" dirty="0"/>
              <a:t>necessary, a zero should be added as a </a:t>
            </a:r>
            <a:r>
              <a:rPr lang="en-GB" sz="2400" b="1" i="1" dirty="0"/>
              <a:t>place holder</a:t>
            </a:r>
            <a:r>
              <a:rPr lang="en-GB" sz="2400" b="1" dirty="0"/>
              <a:t>.</a:t>
            </a:r>
            <a:endParaRPr lang="en-GB" sz="2400" dirty="0"/>
          </a:p>
        </p:txBody>
      </p:sp>
      <p:pic>
        <p:nvPicPr>
          <p:cNvPr id="21505" name="Picture 1"/>
          <p:cNvPicPr>
            <a:picLocks noChangeAspect="1" noChangeArrowheads="1"/>
          </p:cNvPicPr>
          <p:nvPr/>
        </p:nvPicPr>
        <p:blipFill>
          <a:blip r:embed="rId3" cstate="print"/>
          <a:srcRect l="6817" t="4108" b="2739"/>
          <a:stretch>
            <a:fillRect/>
          </a:stretch>
        </p:blipFill>
        <p:spPr bwMode="auto">
          <a:xfrm>
            <a:off x="1739876" y="3807231"/>
            <a:ext cx="3358295" cy="3035608"/>
          </a:xfrm>
          <a:prstGeom prst="rect">
            <a:avLst/>
          </a:prstGeom>
          <a:noFill/>
          <a:ln w="9525">
            <a:noFill/>
            <a:miter lim="800000"/>
            <a:headEnd/>
            <a:tailEnd/>
          </a:ln>
        </p:spPr>
      </p:pic>
      <p:pic>
        <p:nvPicPr>
          <p:cNvPr id="21506" name="Picture 2"/>
          <p:cNvPicPr>
            <a:picLocks noChangeAspect="1" noChangeArrowheads="1"/>
          </p:cNvPicPr>
          <p:nvPr/>
        </p:nvPicPr>
        <p:blipFill>
          <a:blip r:embed="rId4" cstate="print"/>
          <a:srcRect/>
          <a:stretch>
            <a:fillRect/>
          </a:stretch>
        </p:blipFill>
        <p:spPr bwMode="auto">
          <a:xfrm>
            <a:off x="6096000" y="4551678"/>
            <a:ext cx="5935606" cy="2306322"/>
          </a:xfrm>
          <a:prstGeom prst="rect">
            <a:avLst/>
          </a:prstGeom>
          <a:noFill/>
          <a:ln w="9525">
            <a:noFill/>
            <a:miter lim="800000"/>
            <a:headEnd/>
            <a:tailEnd/>
          </a:ln>
        </p:spPr>
      </p:pic>
      <p:sp>
        <p:nvSpPr>
          <p:cNvPr id="12" name="TextBox 11"/>
          <p:cNvSpPr txBox="1"/>
          <p:nvPr/>
        </p:nvSpPr>
        <p:spPr>
          <a:xfrm>
            <a:off x="9305364" y="5325035"/>
            <a:ext cx="355002" cy="646331"/>
          </a:xfrm>
          <a:prstGeom prst="rect">
            <a:avLst/>
          </a:prstGeom>
          <a:noFill/>
        </p:spPr>
        <p:txBody>
          <a:bodyPr wrap="square" rtlCol="0">
            <a:spAutoFit/>
          </a:bodyPr>
          <a:lstStyle/>
          <a:p>
            <a:r>
              <a:rPr lang="en-GB" sz="3600" dirty="0">
                <a:solidFill>
                  <a:srgbClr val="FF9900"/>
                </a:solidFill>
              </a:rPr>
              <a:t>0</a:t>
            </a:r>
          </a:p>
        </p:txBody>
      </p:sp>
      <p:pic>
        <p:nvPicPr>
          <p:cNvPr id="2" name="Picture 1">
            <a:hlinkClick r:id="rId5"/>
            <a:extLst>
              <a:ext uri="{FF2B5EF4-FFF2-40B4-BE49-F238E27FC236}">
                <a16:creationId xmlns:a16="http://schemas.microsoft.com/office/drawing/2014/main" id="{9C8781E5-E3E8-4DC9-9BDA-7332E506A50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4714" y="6675091"/>
            <a:ext cx="926757" cy="163539"/>
          </a:xfrm>
          <a:prstGeom prst="rect">
            <a:avLst/>
          </a:prstGeom>
        </p:spPr>
      </p:pic>
    </p:spTree>
    <p:extLst>
      <p:ext uri="{BB962C8B-B14F-4D97-AF65-F5344CB8AC3E}">
        <p14:creationId xmlns:p14="http://schemas.microsoft.com/office/powerpoint/2010/main" val="1135553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DE7399B-4A43-0147-B8F1-92C834C296A4}"/>
              </a:ext>
            </a:extLst>
          </p:cNvPr>
          <p:cNvSpPr txBox="1">
            <a:spLocks noGrp="1"/>
          </p:cNvSpPr>
          <p:nvPr>
            <p:ph type="title"/>
          </p:nvPr>
        </p:nvSpPr>
        <p:spPr>
          <a:xfrm>
            <a:off x="838200" y="1"/>
            <a:ext cx="10515600" cy="681037"/>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a:solidFill>
                  <a:schemeClr val="accent6">
                    <a:lumMod val="75000"/>
                  </a:schemeClr>
                </a:solidFill>
                <a:latin typeface="Times New Roman" panose="02020603050405020304" pitchFamily="18" charset="0"/>
                <a:cs typeface="Times New Roman" panose="02020603050405020304" pitchFamily="18" charset="0"/>
              </a:rPr>
              <a:t>Importance of wtitten methods </a:t>
            </a:r>
            <a:endParaRPr lang="en-US" b="1">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70429B5-68C1-A941-8817-A400DACD88F5}"/>
              </a:ext>
            </a:extLst>
          </p:cNvPr>
          <p:cNvSpPr>
            <a:spLocks noGrp="1"/>
          </p:cNvSpPr>
          <p:nvPr>
            <p:ph idx="1"/>
          </p:nvPr>
        </p:nvSpPr>
        <p:spPr>
          <a:xfrm>
            <a:off x="0" y="790687"/>
            <a:ext cx="12192000" cy="5944576"/>
          </a:xfrm>
        </p:spPr>
        <p:txBody>
          <a:bodyPr>
            <a:normAutofit/>
          </a:bodyPr>
          <a:lstStyle/>
          <a:p>
            <a:r>
              <a:rPr lang="en-GB" b="1" i="0">
                <a:solidFill>
                  <a:srgbClr val="7030A0"/>
                </a:solidFill>
                <a:effectLst/>
                <a:latin typeface="Times New Roman" panose="02020603050405020304" pitchFamily="18" charset="0"/>
                <a:cs typeface="Times New Roman" panose="02020603050405020304" pitchFamily="18" charset="0"/>
              </a:rPr>
              <a:t>It might not be a good idea to solve this problem by counting. First of all, no matter how you choose to count, it would probably take a pretty long time to set up the problem. Imagine drawing 30 and 21 pencil marks on the page, or counting out that many little objects! Second, actually counting the objects could take long enough that you might even lose track.</a:t>
            </a:r>
          </a:p>
          <a:p>
            <a:r>
              <a:rPr lang="en-GB" b="1" i="0">
                <a:solidFill>
                  <a:srgbClr val="7030A0"/>
                </a:solidFill>
                <a:effectLst/>
                <a:latin typeface="Times New Roman" panose="02020603050405020304" pitchFamily="18" charset="0"/>
                <a:cs typeface="Times New Roman" panose="02020603050405020304" pitchFamily="18" charset="0"/>
              </a:rPr>
              <a:t>For this reason, when people solve a large addition problem, they set up the problem in a way that makes it easier to solve one step at a time. </a:t>
            </a:r>
          </a:p>
          <a:p>
            <a:r>
              <a:rPr lang="en-GB" b="1">
                <a:solidFill>
                  <a:srgbClr val="7030A0"/>
                </a:solidFill>
                <a:latin typeface="Times New Roman" panose="02020603050405020304" pitchFamily="18" charset="0"/>
                <a:cs typeface="Times New Roman" panose="02020603050405020304" pitchFamily="18" charset="0"/>
              </a:rPr>
              <a:t>Here, in this presentation we’ll recall all the mental methods and informal methods we have learned already in lower classes and then discuss about the secure wtitten methods for addition and subtraction.</a:t>
            </a:r>
          </a:p>
          <a:p>
            <a:r>
              <a:rPr lang="en-GB" b="1">
                <a:solidFill>
                  <a:srgbClr val="7030A0"/>
                </a:solidFill>
                <a:latin typeface="Times New Roman" panose="02020603050405020304" pitchFamily="18" charset="0"/>
                <a:cs typeface="Times New Roman" panose="02020603050405020304" pitchFamily="18" charset="0"/>
              </a:rPr>
              <a:t>This can be summarized like this:</a:t>
            </a:r>
            <a:endParaRPr lang="en-US" b="1">
              <a:solidFill>
                <a:srgbClr val="7030A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13F2163-3CD0-624B-BDC9-3DB165AFE67A}"/>
              </a:ext>
            </a:extLst>
          </p:cNvPr>
          <p:cNvSpPr txBox="1"/>
          <p:nvPr/>
        </p:nvSpPr>
        <p:spPr>
          <a:xfrm>
            <a:off x="1075766" y="5529430"/>
            <a:ext cx="2216074" cy="1015663"/>
          </a:xfrm>
          <a:prstGeom prst="rect">
            <a:avLst/>
          </a:prstGeom>
          <a:noFill/>
        </p:spPr>
        <p:txBody>
          <a:bodyPr wrap="square" rtlCol="0">
            <a:spAutoFit/>
          </a:bodyPr>
          <a:lstStyle/>
          <a:p>
            <a:r>
              <a:rPr lang="en-GB" sz="2000" b="1" dirty="0">
                <a:solidFill>
                  <a:srgbClr val="0000FF"/>
                </a:solidFill>
                <a:latin typeface="Bradley Hand ITC" pitchFamily="66" charset="0"/>
              </a:rPr>
              <a:t>Can I do it in my head using a </a:t>
            </a:r>
          </a:p>
          <a:p>
            <a:r>
              <a:rPr lang="en-GB" sz="2000" b="1" dirty="0">
                <a:solidFill>
                  <a:srgbClr val="0000FF"/>
                </a:solidFill>
                <a:latin typeface="Bradley Hand ITC" pitchFamily="66" charset="0"/>
              </a:rPr>
              <a:t>mental strategy? </a:t>
            </a:r>
          </a:p>
        </p:txBody>
      </p:sp>
      <p:cxnSp>
        <p:nvCxnSpPr>
          <p:cNvPr id="10" name="Straight Arrow Connector 9">
            <a:extLst>
              <a:ext uri="{FF2B5EF4-FFF2-40B4-BE49-F238E27FC236}">
                <a16:creationId xmlns:a16="http://schemas.microsoft.com/office/drawing/2014/main" id="{39B0A001-2715-B747-BDC9-0C55F98CC70E}"/>
              </a:ext>
            </a:extLst>
          </p:cNvPr>
          <p:cNvCxnSpPr>
            <a:stCxn id="21" idx="3"/>
          </p:cNvCxnSpPr>
          <p:nvPr/>
        </p:nvCxnSpPr>
        <p:spPr>
          <a:xfrm flipV="1">
            <a:off x="3291840" y="6035040"/>
            <a:ext cx="785308" cy="22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763772E-0EE0-F94D-B76C-467D4B7BE1E1}"/>
              </a:ext>
            </a:extLst>
          </p:cNvPr>
          <p:cNvSpPr txBox="1"/>
          <p:nvPr/>
        </p:nvSpPr>
        <p:spPr>
          <a:xfrm>
            <a:off x="4154245" y="5552739"/>
            <a:ext cx="1999129" cy="1015663"/>
          </a:xfrm>
          <a:prstGeom prst="rect">
            <a:avLst/>
          </a:prstGeom>
          <a:noFill/>
        </p:spPr>
        <p:txBody>
          <a:bodyPr wrap="square" rtlCol="0">
            <a:spAutoFit/>
          </a:bodyPr>
          <a:lstStyle/>
          <a:p>
            <a:r>
              <a:rPr lang="en-GB" sz="2000" b="1" dirty="0">
                <a:solidFill>
                  <a:srgbClr val="00B050"/>
                </a:solidFill>
                <a:latin typeface="Bradley Hand ITC" pitchFamily="66" charset="0"/>
              </a:rPr>
              <a:t>Could I use some jottings to </a:t>
            </a:r>
          </a:p>
          <a:p>
            <a:r>
              <a:rPr lang="en-GB" sz="2000" b="1" dirty="0">
                <a:solidFill>
                  <a:srgbClr val="00B050"/>
                </a:solidFill>
                <a:latin typeface="Bradley Hand ITC" pitchFamily="66" charset="0"/>
              </a:rPr>
              <a:t>help me? </a:t>
            </a:r>
          </a:p>
        </p:txBody>
      </p:sp>
      <p:cxnSp>
        <p:nvCxnSpPr>
          <p:cNvPr id="14" name="Straight Arrow Connector 13">
            <a:extLst>
              <a:ext uri="{FF2B5EF4-FFF2-40B4-BE49-F238E27FC236}">
                <a16:creationId xmlns:a16="http://schemas.microsoft.com/office/drawing/2014/main" id="{7132F457-4A9A-194E-8B7B-E74FF98589E0}"/>
              </a:ext>
            </a:extLst>
          </p:cNvPr>
          <p:cNvCxnSpPr>
            <a:stCxn id="22" idx="3"/>
          </p:cNvCxnSpPr>
          <p:nvPr/>
        </p:nvCxnSpPr>
        <p:spPr>
          <a:xfrm>
            <a:off x="6153374" y="6060571"/>
            <a:ext cx="806824" cy="67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69BF874-3540-2B48-8D80-3EF4BB115913}"/>
              </a:ext>
            </a:extLst>
          </p:cNvPr>
          <p:cNvSpPr txBox="1"/>
          <p:nvPr/>
        </p:nvSpPr>
        <p:spPr>
          <a:xfrm>
            <a:off x="6888477" y="5436197"/>
            <a:ext cx="2535222" cy="1015663"/>
          </a:xfrm>
          <a:prstGeom prst="rect">
            <a:avLst/>
          </a:prstGeom>
          <a:noFill/>
        </p:spPr>
        <p:txBody>
          <a:bodyPr wrap="square" rtlCol="0">
            <a:spAutoFit/>
          </a:bodyPr>
          <a:lstStyle/>
          <a:p>
            <a:r>
              <a:rPr lang="en-GB" sz="2000" b="1" dirty="0">
                <a:solidFill>
                  <a:srgbClr val="FF9900"/>
                </a:solidFill>
                <a:latin typeface="Bradley Hand ITC" pitchFamily="66" charset="0"/>
              </a:rPr>
              <a:t>Should I use a formal  written method to </a:t>
            </a:r>
          </a:p>
          <a:p>
            <a:r>
              <a:rPr lang="en-GB" sz="2000" b="1" dirty="0">
                <a:solidFill>
                  <a:srgbClr val="FF9900"/>
                </a:solidFill>
                <a:latin typeface="Bradley Hand ITC" pitchFamily="66" charset="0"/>
              </a:rPr>
              <a:t>work it out? </a:t>
            </a:r>
          </a:p>
        </p:txBody>
      </p:sp>
      <p:pic>
        <p:nvPicPr>
          <p:cNvPr id="2" name="Picture 1">
            <a:hlinkClick r:id="rId2"/>
            <a:extLst>
              <a:ext uri="{FF2B5EF4-FFF2-40B4-BE49-F238E27FC236}">
                <a16:creationId xmlns:a16="http://schemas.microsoft.com/office/drawing/2014/main" id="{ADD441ED-4AFE-47DE-BC1F-F1B55E540E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4714" y="6675091"/>
            <a:ext cx="926757" cy="163539"/>
          </a:xfrm>
          <a:prstGeom prst="rect">
            <a:avLst/>
          </a:prstGeom>
        </p:spPr>
      </p:pic>
    </p:spTree>
    <p:extLst>
      <p:ext uri="{BB962C8B-B14F-4D97-AF65-F5344CB8AC3E}">
        <p14:creationId xmlns:p14="http://schemas.microsoft.com/office/powerpoint/2010/main" val="439702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t="3910" b="1955"/>
          <a:stretch>
            <a:fillRect/>
          </a:stretch>
        </p:blipFill>
        <p:spPr bwMode="auto">
          <a:xfrm>
            <a:off x="8490130" y="1200329"/>
            <a:ext cx="3104228" cy="2987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32238" y="906846"/>
            <a:ext cx="2952329" cy="2677656"/>
          </a:xfrm>
          <a:prstGeom prst="rect">
            <a:avLst/>
          </a:prstGeom>
          <a:solidFill>
            <a:schemeClr val="bg1"/>
          </a:solidFill>
          <a:ln w="12700">
            <a:solidFill>
              <a:schemeClr val="bg1"/>
            </a:solidFill>
          </a:ln>
        </p:spPr>
        <p:txBody>
          <a:bodyPr wrap="square" rtlCol="0">
            <a:spAutoFit/>
          </a:bodyPr>
          <a:lstStyle/>
          <a:p>
            <a:r>
              <a:rPr lang="en-GB" sz="2400"/>
              <a:t>We learned how to Identify </a:t>
            </a:r>
            <a:r>
              <a:rPr lang="en-GB" sz="2400" dirty="0"/>
              <a:t>and represent numbers using objects and pictorial representations (multiple representations) </a:t>
            </a:r>
          </a:p>
        </p:txBody>
      </p:sp>
      <p:sp>
        <p:nvSpPr>
          <p:cNvPr id="8" name="TextBox 7"/>
          <p:cNvSpPr txBox="1"/>
          <p:nvPr/>
        </p:nvSpPr>
        <p:spPr>
          <a:xfrm>
            <a:off x="3707360" y="982628"/>
            <a:ext cx="4014545" cy="1569660"/>
          </a:xfrm>
          <a:prstGeom prst="rect">
            <a:avLst/>
          </a:prstGeom>
          <a:solidFill>
            <a:schemeClr val="bg1"/>
          </a:solidFill>
          <a:ln w="12700">
            <a:solidFill>
              <a:schemeClr val="bg1"/>
            </a:solidFill>
          </a:ln>
        </p:spPr>
        <p:txBody>
          <a:bodyPr wrap="square" rtlCol="0">
            <a:spAutoFit/>
          </a:bodyPr>
          <a:lstStyle/>
          <a:p>
            <a:r>
              <a:rPr lang="en-GB" sz="2400"/>
              <a:t>We also learned to memorise </a:t>
            </a:r>
            <a:r>
              <a:rPr lang="en-GB" sz="2400" dirty="0"/>
              <a:t>and reason with number bonds to 10 and 20 in several forms. </a:t>
            </a:r>
          </a:p>
        </p:txBody>
      </p:sp>
      <p:pic>
        <p:nvPicPr>
          <p:cNvPr id="9" name="Picture 2"/>
          <p:cNvPicPr>
            <a:picLocks noChangeAspect="1" noChangeArrowheads="1"/>
          </p:cNvPicPr>
          <p:nvPr/>
        </p:nvPicPr>
        <p:blipFill>
          <a:blip r:embed="rId3" cstate="print"/>
          <a:srcRect l="3870" t="28585" r="7740" b="19056"/>
          <a:stretch>
            <a:fillRect/>
          </a:stretch>
        </p:blipFill>
        <p:spPr bwMode="auto">
          <a:xfrm>
            <a:off x="3707361" y="2596613"/>
            <a:ext cx="3104228" cy="1796800"/>
          </a:xfrm>
          <a:prstGeom prst="rect">
            <a:avLst/>
          </a:prstGeom>
          <a:noFill/>
          <a:ln w="9525">
            <a:noFill/>
            <a:miter lim="800000"/>
            <a:headEnd/>
            <a:tailEnd/>
          </a:ln>
        </p:spPr>
      </p:pic>
      <p:sp>
        <p:nvSpPr>
          <p:cNvPr id="11" name="TextBox 10"/>
          <p:cNvSpPr txBox="1"/>
          <p:nvPr/>
        </p:nvSpPr>
        <p:spPr>
          <a:xfrm>
            <a:off x="8167336" y="0"/>
            <a:ext cx="3672409" cy="1200329"/>
          </a:xfrm>
          <a:prstGeom prst="rect">
            <a:avLst/>
          </a:prstGeom>
          <a:solidFill>
            <a:schemeClr val="bg1"/>
          </a:solidFill>
          <a:ln w="12700">
            <a:solidFill>
              <a:schemeClr val="bg1"/>
            </a:solidFill>
          </a:ln>
        </p:spPr>
        <p:txBody>
          <a:bodyPr wrap="square" rtlCol="0">
            <a:spAutoFit/>
          </a:bodyPr>
          <a:lstStyle/>
          <a:p>
            <a:r>
              <a:rPr lang="en-GB" sz="2400"/>
              <a:t>We can count </a:t>
            </a:r>
            <a:r>
              <a:rPr lang="en-GB" sz="2400" dirty="0"/>
              <a:t>on in ones to and across 100 and find one more than a given number.  </a:t>
            </a:r>
          </a:p>
        </p:txBody>
      </p:sp>
      <p:sp>
        <p:nvSpPr>
          <p:cNvPr id="13" name="Rectangle 12"/>
          <p:cNvSpPr/>
          <p:nvPr/>
        </p:nvSpPr>
        <p:spPr>
          <a:xfrm>
            <a:off x="4740314" y="0"/>
            <a:ext cx="2672526" cy="923330"/>
          </a:xfrm>
          <a:prstGeom prst="rect">
            <a:avLst/>
          </a:prstGeom>
          <a:noFill/>
        </p:spPr>
        <p:txBody>
          <a:bodyPr wrap="none" lIns="91440" tIns="45720" rIns="91440" bIns="45720">
            <a:spAutoFit/>
          </a:bodyPr>
          <a:lstStyle/>
          <a:p>
            <a:pPr algn="ctr"/>
            <a:r>
              <a:rPr lang="en-US" sz="5400" b="1" cap="none" spc="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Addition</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14" name="Picture 2"/>
          <p:cNvPicPr>
            <a:picLocks noChangeAspect="1" noChangeArrowheads="1"/>
          </p:cNvPicPr>
          <p:nvPr/>
        </p:nvPicPr>
        <p:blipFill>
          <a:blip r:embed="rId4" cstate="print"/>
          <a:srcRect l="2583" t="10412" r="4305" b="4165"/>
          <a:stretch>
            <a:fillRect/>
          </a:stretch>
        </p:blipFill>
        <p:spPr bwMode="auto">
          <a:xfrm>
            <a:off x="432238" y="3584502"/>
            <a:ext cx="2556821" cy="3286082"/>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3351111" y="4305712"/>
            <a:ext cx="4260879" cy="2552287"/>
          </a:xfrm>
          <a:prstGeom prst="rect">
            <a:avLst/>
          </a:prstGeom>
          <a:noFill/>
          <a:ln w="9525">
            <a:noFill/>
            <a:miter lim="800000"/>
            <a:headEnd/>
            <a:tailEnd/>
          </a:ln>
        </p:spPr>
      </p:pic>
      <p:sp>
        <p:nvSpPr>
          <p:cNvPr id="12" name="Rectangle 11"/>
          <p:cNvSpPr/>
          <p:nvPr/>
        </p:nvSpPr>
        <p:spPr>
          <a:xfrm>
            <a:off x="7463316" y="4376009"/>
            <a:ext cx="2314939" cy="19571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6 + 4 = 10</a:t>
            </a:r>
          </a:p>
        </p:txBody>
      </p:sp>
      <p:cxnSp>
        <p:nvCxnSpPr>
          <p:cNvPr id="16" name="Straight Connector 15"/>
          <p:cNvCxnSpPr/>
          <p:nvPr/>
        </p:nvCxnSpPr>
        <p:spPr>
          <a:xfrm>
            <a:off x="7829588" y="5748919"/>
            <a:ext cx="0" cy="1347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612724" y="5681702"/>
            <a:ext cx="0" cy="1347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721906" y="5685060"/>
            <a:ext cx="0" cy="1347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504317" y="5681702"/>
            <a:ext cx="0" cy="134726"/>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7610740" y="4376009"/>
            <a:ext cx="1889554" cy="248199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hlinkClick r:id="rId6"/>
            <a:extLst>
              <a:ext uri="{FF2B5EF4-FFF2-40B4-BE49-F238E27FC236}">
                <a16:creationId xmlns:a16="http://schemas.microsoft.com/office/drawing/2014/main" id="{007245A8-CA1C-4DF8-873F-9E6D0B52D78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4714" y="6675091"/>
            <a:ext cx="926757" cy="163539"/>
          </a:xfrm>
          <a:prstGeom prst="rect">
            <a:avLst/>
          </a:prstGeom>
        </p:spPr>
      </p:pic>
    </p:spTree>
    <p:extLst>
      <p:ext uri="{BB962C8B-B14F-4D97-AF65-F5344CB8AC3E}">
        <p14:creationId xmlns:p14="http://schemas.microsoft.com/office/powerpoint/2010/main" val="2279771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385311" y="0"/>
            <a:ext cx="2672526" cy="923330"/>
          </a:xfrm>
          <a:prstGeom prst="rect">
            <a:avLst/>
          </a:prstGeom>
          <a:noFill/>
        </p:spPr>
        <p:txBody>
          <a:bodyPr wrap="none" lIns="91440" tIns="45720" rIns="91440" bIns="45720">
            <a:spAutoFit/>
          </a:bodyPr>
          <a:lstStyle/>
          <a:p>
            <a:pPr algn="ctr"/>
            <a:r>
              <a:rPr lang="en-US" sz="5400" b="1" cap="none" spc="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Addition</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9" name="TextBox 18"/>
          <p:cNvSpPr txBox="1"/>
          <p:nvPr/>
        </p:nvSpPr>
        <p:spPr>
          <a:xfrm>
            <a:off x="77458" y="4370797"/>
            <a:ext cx="3181424" cy="1569660"/>
          </a:xfrm>
          <a:prstGeom prst="rect">
            <a:avLst/>
          </a:prstGeom>
          <a:solidFill>
            <a:schemeClr val="bg1"/>
          </a:solidFill>
          <a:ln w="12700">
            <a:solidFill>
              <a:schemeClr val="bg1"/>
            </a:solidFill>
          </a:ln>
        </p:spPr>
        <p:txBody>
          <a:bodyPr wrap="square" rtlCol="0">
            <a:spAutoFit/>
          </a:bodyPr>
          <a:lstStyle/>
          <a:p>
            <a:r>
              <a:rPr lang="en-GB" sz="2400"/>
              <a:t>We begin </a:t>
            </a:r>
            <a:r>
              <a:rPr lang="en-GB" sz="2400" dirty="0"/>
              <a:t>to use the + and = signs to write calculations in a number sentence.</a:t>
            </a:r>
          </a:p>
        </p:txBody>
      </p:sp>
      <p:sp>
        <p:nvSpPr>
          <p:cNvPr id="20" name="TextBox 19"/>
          <p:cNvSpPr txBox="1"/>
          <p:nvPr/>
        </p:nvSpPr>
        <p:spPr>
          <a:xfrm>
            <a:off x="0" y="1031485"/>
            <a:ext cx="12077211" cy="830997"/>
          </a:xfrm>
          <a:prstGeom prst="rect">
            <a:avLst/>
          </a:prstGeom>
          <a:solidFill>
            <a:schemeClr val="bg1"/>
          </a:solidFill>
          <a:ln w="12700">
            <a:solidFill>
              <a:schemeClr val="bg1"/>
            </a:solidFill>
          </a:ln>
        </p:spPr>
        <p:txBody>
          <a:bodyPr wrap="square" rtlCol="0">
            <a:spAutoFit/>
          </a:bodyPr>
          <a:lstStyle/>
          <a:p>
            <a:pPr algn="ctr"/>
            <a:r>
              <a:rPr lang="en-GB" sz="2400"/>
              <a:t>We have used  </a:t>
            </a:r>
            <a:r>
              <a:rPr lang="en-GB" sz="2400" dirty="0"/>
              <a:t>concrete resources and a number line to support the addition of numbers. Know and use strategy of finding the larger number, and counting on in ones  from this number.</a:t>
            </a:r>
          </a:p>
        </p:txBody>
      </p:sp>
      <p:pic>
        <p:nvPicPr>
          <p:cNvPr id="2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t="32396"/>
          <a:stretch>
            <a:fillRect/>
          </a:stretch>
        </p:blipFill>
        <p:spPr bwMode="auto">
          <a:xfrm>
            <a:off x="6099" y="1893133"/>
            <a:ext cx="6871320" cy="1078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2233462" y="2434563"/>
            <a:ext cx="1725514" cy="369332"/>
          </a:xfrm>
          <a:prstGeom prst="rect">
            <a:avLst/>
          </a:prstGeom>
        </p:spPr>
        <p:txBody>
          <a:bodyPr wrap="square">
            <a:spAutoFit/>
          </a:bodyPr>
          <a:lstStyle/>
          <a:p>
            <a:r>
              <a:rPr lang="en-GB" dirty="0"/>
              <a:t>1 digit +  1 digit</a:t>
            </a:r>
          </a:p>
        </p:txBody>
      </p:sp>
      <p:sp>
        <p:nvSpPr>
          <p:cNvPr id="23" name="Rectangle 22"/>
          <p:cNvSpPr/>
          <p:nvPr/>
        </p:nvSpPr>
        <p:spPr>
          <a:xfrm>
            <a:off x="4424773" y="2409280"/>
            <a:ext cx="1458282" cy="461665"/>
          </a:xfrm>
          <a:prstGeom prst="rect">
            <a:avLst/>
          </a:prstGeom>
        </p:spPr>
        <p:txBody>
          <a:bodyPr wrap="square">
            <a:spAutoFit/>
          </a:bodyPr>
          <a:lstStyle/>
          <a:p>
            <a:r>
              <a:rPr lang="en-GB" sz="2400" b="1" dirty="0">
                <a:solidFill>
                  <a:srgbClr val="0000FF"/>
                </a:solidFill>
              </a:rPr>
              <a:t>7 + 5 = 12 </a:t>
            </a:r>
          </a:p>
        </p:txBody>
      </p:sp>
      <p:pic>
        <p:nvPicPr>
          <p:cNvPr id="2053" name="Picture 5"/>
          <p:cNvPicPr>
            <a:picLocks noChangeAspect="1" noChangeArrowheads="1"/>
          </p:cNvPicPr>
          <p:nvPr/>
        </p:nvPicPr>
        <p:blipFill>
          <a:blip r:embed="rId3" cstate="print"/>
          <a:srcRect/>
          <a:stretch>
            <a:fillRect/>
          </a:stretch>
        </p:blipFill>
        <p:spPr bwMode="auto">
          <a:xfrm>
            <a:off x="6672280" y="5112522"/>
            <a:ext cx="5063768" cy="1741472"/>
          </a:xfrm>
          <a:prstGeom prst="rect">
            <a:avLst/>
          </a:prstGeom>
          <a:noFill/>
          <a:ln w="9525">
            <a:noFill/>
            <a:miter lim="800000"/>
            <a:headEnd/>
            <a:tailEnd/>
          </a:ln>
        </p:spPr>
      </p:pic>
      <p:sp>
        <p:nvSpPr>
          <p:cNvPr id="24" name="Rectangle 23"/>
          <p:cNvSpPr/>
          <p:nvPr/>
        </p:nvSpPr>
        <p:spPr>
          <a:xfrm>
            <a:off x="7127168" y="2227461"/>
            <a:ext cx="4362142" cy="1200329"/>
          </a:xfrm>
          <a:prstGeom prst="rect">
            <a:avLst/>
          </a:prstGeom>
          <a:solidFill>
            <a:schemeClr val="bg1"/>
          </a:solidFill>
          <a:ln>
            <a:solidFill>
              <a:schemeClr val="bg1"/>
            </a:solidFill>
          </a:ln>
        </p:spPr>
        <p:txBody>
          <a:bodyPr wrap="square">
            <a:spAutoFit/>
          </a:bodyPr>
          <a:lstStyle/>
          <a:p>
            <a:r>
              <a:rPr lang="en-GB" sz="2400"/>
              <a:t>Now we can solve </a:t>
            </a:r>
            <a:r>
              <a:rPr lang="en-GB" sz="2400" dirty="0"/>
              <a:t>one-step problems using concrete </a:t>
            </a:r>
            <a:r>
              <a:rPr lang="en-GB" sz="2400"/>
              <a:t>objects and </a:t>
            </a:r>
            <a:r>
              <a:rPr lang="en-GB" sz="2400" dirty="0"/>
              <a:t>pictorial representations.</a:t>
            </a:r>
          </a:p>
        </p:txBody>
      </p:sp>
      <p:sp>
        <p:nvSpPr>
          <p:cNvPr id="25" name="Rectangle 24"/>
          <p:cNvSpPr/>
          <p:nvPr/>
        </p:nvSpPr>
        <p:spPr>
          <a:xfrm>
            <a:off x="6599583" y="3487501"/>
            <a:ext cx="5154981" cy="1569660"/>
          </a:xfrm>
          <a:prstGeom prst="rect">
            <a:avLst/>
          </a:prstGeom>
        </p:spPr>
        <p:txBody>
          <a:bodyPr wrap="square">
            <a:spAutoFit/>
          </a:bodyPr>
          <a:lstStyle/>
          <a:p>
            <a:pPr algn="ctr"/>
            <a:r>
              <a:rPr lang="en-GB" sz="2400" dirty="0">
                <a:solidFill>
                  <a:srgbClr val="C00000"/>
                </a:solidFill>
              </a:rPr>
              <a:t> Tom picks 6 apples and Raj picks 2 apples. </a:t>
            </a:r>
          </a:p>
          <a:p>
            <a:pPr algn="ctr"/>
            <a:r>
              <a:rPr lang="en-GB" sz="2400" dirty="0">
                <a:solidFill>
                  <a:srgbClr val="C00000"/>
                </a:solidFill>
              </a:rPr>
              <a:t>How many apples do they have altogether? </a:t>
            </a:r>
          </a:p>
        </p:txBody>
      </p:sp>
      <p:pic>
        <p:nvPicPr>
          <p:cNvPr id="2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t="27559" b="11811"/>
          <a:stretch>
            <a:fillRect/>
          </a:stretch>
        </p:blipFill>
        <p:spPr bwMode="auto">
          <a:xfrm>
            <a:off x="-18234" y="2953205"/>
            <a:ext cx="6895653" cy="1068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ectangle 27"/>
          <p:cNvSpPr/>
          <p:nvPr/>
        </p:nvSpPr>
        <p:spPr>
          <a:xfrm>
            <a:off x="4295594" y="3833262"/>
            <a:ext cx="1716639" cy="461665"/>
          </a:xfrm>
          <a:prstGeom prst="rect">
            <a:avLst/>
          </a:prstGeom>
        </p:spPr>
        <p:txBody>
          <a:bodyPr wrap="square">
            <a:spAutoFit/>
          </a:bodyPr>
          <a:lstStyle/>
          <a:p>
            <a:r>
              <a:rPr lang="en-GB" sz="2400" b="1" dirty="0">
                <a:solidFill>
                  <a:srgbClr val="0000FF"/>
                </a:solidFill>
              </a:rPr>
              <a:t>18 + 5 = 23 </a:t>
            </a:r>
          </a:p>
        </p:txBody>
      </p:sp>
      <p:sp>
        <p:nvSpPr>
          <p:cNvPr id="29" name="Rectangle 28"/>
          <p:cNvSpPr/>
          <p:nvPr/>
        </p:nvSpPr>
        <p:spPr>
          <a:xfrm>
            <a:off x="2217185" y="3825248"/>
            <a:ext cx="1625766" cy="369332"/>
          </a:xfrm>
          <a:prstGeom prst="rect">
            <a:avLst/>
          </a:prstGeom>
        </p:spPr>
        <p:txBody>
          <a:bodyPr wrap="none">
            <a:spAutoFit/>
          </a:bodyPr>
          <a:lstStyle/>
          <a:p>
            <a:r>
              <a:rPr lang="en-GB" dirty="0"/>
              <a:t>2 digit +  1 digit</a:t>
            </a:r>
          </a:p>
        </p:txBody>
      </p:sp>
      <p:pic>
        <p:nvPicPr>
          <p:cNvPr id="2" name="Picture 1">
            <a:hlinkClick r:id="rId5"/>
            <a:extLst>
              <a:ext uri="{FF2B5EF4-FFF2-40B4-BE49-F238E27FC236}">
                <a16:creationId xmlns:a16="http://schemas.microsoft.com/office/drawing/2014/main" id="{73DC7934-92E9-4FA1-AB1F-62A92E64EF3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4714" y="6675091"/>
            <a:ext cx="926757" cy="163539"/>
          </a:xfrm>
          <a:prstGeom prst="rect">
            <a:avLst/>
          </a:prstGeom>
        </p:spPr>
      </p:pic>
    </p:spTree>
    <p:extLst>
      <p:ext uri="{BB962C8B-B14F-4D97-AF65-F5344CB8AC3E}">
        <p14:creationId xmlns:p14="http://schemas.microsoft.com/office/powerpoint/2010/main" val="2473159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228455" y="118163"/>
            <a:ext cx="2672526" cy="923330"/>
          </a:xfrm>
          <a:prstGeom prst="rect">
            <a:avLst/>
          </a:prstGeom>
          <a:noFill/>
        </p:spPr>
        <p:txBody>
          <a:bodyPr wrap="none" lIns="91440" tIns="45720" rIns="91440" bIns="45720">
            <a:spAutoFit/>
          </a:bodyPr>
          <a:lstStyle/>
          <a:p>
            <a:pPr algn="ctr"/>
            <a:r>
              <a:rPr lang="en-US" sz="5400" b="1" cap="none" spc="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Addition</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3" name="TextBox 12"/>
          <p:cNvSpPr txBox="1"/>
          <p:nvPr/>
        </p:nvSpPr>
        <p:spPr>
          <a:xfrm>
            <a:off x="149472" y="1086513"/>
            <a:ext cx="5415246" cy="830997"/>
          </a:xfrm>
          <a:prstGeom prst="rect">
            <a:avLst/>
          </a:prstGeom>
          <a:solidFill>
            <a:schemeClr val="bg1"/>
          </a:solidFill>
          <a:ln w="12700">
            <a:solidFill>
              <a:schemeClr val="bg1"/>
            </a:solidFill>
          </a:ln>
        </p:spPr>
        <p:txBody>
          <a:bodyPr wrap="square" rtlCol="0">
            <a:spAutoFit/>
          </a:bodyPr>
          <a:lstStyle/>
          <a:p>
            <a:r>
              <a:rPr lang="en-GB" sz="2400" dirty="0"/>
              <a:t>Memorise and reason with number facts to 20 in several forms. </a:t>
            </a:r>
          </a:p>
        </p:txBody>
      </p:sp>
      <p:sp>
        <p:nvSpPr>
          <p:cNvPr id="14" name="TextBox 13"/>
          <p:cNvSpPr txBox="1"/>
          <p:nvPr/>
        </p:nvSpPr>
        <p:spPr>
          <a:xfrm>
            <a:off x="6096000" y="1041493"/>
            <a:ext cx="6096000" cy="830997"/>
          </a:xfrm>
          <a:prstGeom prst="rect">
            <a:avLst/>
          </a:prstGeom>
          <a:solidFill>
            <a:schemeClr val="bg1"/>
          </a:solidFill>
          <a:ln w="12700">
            <a:solidFill>
              <a:schemeClr val="bg1"/>
            </a:solidFill>
          </a:ln>
        </p:spPr>
        <p:txBody>
          <a:bodyPr wrap="square" rtlCol="0">
            <a:spAutoFit/>
          </a:bodyPr>
          <a:lstStyle/>
          <a:p>
            <a:r>
              <a:rPr lang="en-GB" sz="2400" dirty="0"/>
              <a:t>Partition two 2-digit numbers using a variety of models and images. </a:t>
            </a:r>
          </a:p>
        </p:txBody>
      </p:sp>
      <p:pic>
        <p:nvPicPr>
          <p:cNvPr id="31745" name="Picture 1"/>
          <p:cNvPicPr>
            <a:picLocks noChangeAspect="1" noChangeArrowheads="1"/>
          </p:cNvPicPr>
          <p:nvPr/>
        </p:nvPicPr>
        <p:blipFill>
          <a:blip r:embed="rId2" cstate="print"/>
          <a:srcRect/>
          <a:stretch>
            <a:fillRect/>
          </a:stretch>
        </p:blipFill>
        <p:spPr bwMode="auto">
          <a:xfrm>
            <a:off x="-1" y="2077303"/>
            <a:ext cx="5837471" cy="2881633"/>
          </a:xfrm>
          <a:prstGeom prst="rect">
            <a:avLst/>
          </a:prstGeom>
          <a:noFill/>
          <a:ln w="9525">
            <a:noFill/>
            <a:miter lim="800000"/>
            <a:headEnd/>
            <a:tailEnd/>
          </a:ln>
        </p:spPr>
      </p:pic>
      <p:pic>
        <p:nvPicPr>
          <p:cNvPr id="15" name="Picture 2"/>
          <p:cNvPicPr>
            <a:picLocks noChangeAspect="1" noChangeArrowheads="1"/>
          </p:cNvPicPr>
          <p:nvPr/>
        </p:nvPicPr>
        <p:blipFill>
          <a:blip r:embed="rId3" cstate="print"/>
          <a:srcRect t="18093" b="12062"/>
          <a:stretch>
            <a:fillRect/>
          </a:stretch>
        </p:blipFill>
        <p:spPr bwMode="auto">
          <a:xfrm>
            <a:off x="5865618" y="1931823"/>
            <a:ext cx="6366512" cy="2023169"/>
          </a:xfrm>
          <a:prstGeom prst="rect">
            <a:avLst/>
          </a:prstGeom>
          <a:noFill/>
          <a:ln w="9525">
            <a:noFill/>
            <a:miter lim="800000"/>
            <a:headEnd/>
            <a:tailEnd/>
          </a:ln>
        </p:spPr>
      </p:pic>
      <p:pic>
        <p:nvPicPr>
          <p:cNvPr id="31746" name="Picture 2"/>
          <p:cNvPicPr>
            <a:picLocks noChangeAspect="1" noChangeArrowheads="1"/>
          </p:cNvPicPr>
          <p:nvPr/>
        </p:nvPicPr>
        <p:blipFill>
          <a:blip r:embed="rId4" cstate="print"/>
          <a:srcRect/>
          <a:stretch>
            <a:fillRect/>
          </a:stretch>
        </p:blipFill>
        <p:spPr bwMode="auto">
          <a:xfrm>
            <a:off x="0" y="4958937"/>
            <a:ext cx="5045449" cy="1715140"/>
          </a:xfrm>
          <a:prstGeom prst="rect">
            <a:avLst/>
          </a:prstGeom>
          <a:noFill/>
          <a:ln w="9525">
            <a:noFill/>
            <a:miter lim="800000"/>
            <a:headEnd/>
            <a:tailEnd/>
          </a:ln>
        </p:spPr>
      </p:pic>
      <p:grpSp>
        <p:nvGrpSpPr>
          <p:cNvPr id="21" name="Group 20"/>
          <p:cNvGrpSpPr/>
          <p:nvPr/>
        </p:nvGrpSpPr>
        <p:grpSpPr>
          <a:xfrm>
            <a:off x="7861386" y="4256572"/>
            <a:ext cx="1517076" cy="2417505"/>
            <a:chOff x="5469835" y="1413216"/>
            <a:chExt cx="885099" cy="1643076"/>
          </a:xfrm>
        </p:grpSpPr>
        <p:pic>
          <p:nvPicPr>
            <p:cNvPr id="22" name="Picture 2" descr="Image result for 10p no backgrou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9835" y="1874881"/>
              <a:ext cx="370400" cy="370400"/>
            </a:xfrm>
            <a:prstGeom prst="rect">
              <a:avLst/>
            </a:prstGeom>
            <a:solidFill>
              <a:schemeClr val="bg1"/>
            </a:solidFill>
          </p:spPr>
        </p:pic>
        <p:sp>
          <p:nvSpPr>
            <p:cNvPr id="23" name="Rectangle 22"/>
            <p:cNvSpPr/>
            <p:nvPr/>
          </p:nvSpPr>
          <p:spPr>
            <a:xfrm>
              <a:off x="5585053" y="1413216"/>
              <a:ext cx="660758" cy="461665"/>
            </a:xfrm>
            <a:prstGeom prst="rect">
              <a:avLst/>
            </a:prstGeom>
            <a:solidFill>
              <a:schemeClr val="bg1"/>
            </a:solidFill>
          </p:spPr>
          <p:txBody>
            <a:bodyPr wrap="none" lIns="91440" tIns="45720" rIns="91440" bIns="45720">
              <a:spAutoFit/>
            </a:bodyPr>
            <a:lstStyle/>
            <a:p>
              <a:pPr algn="ctr"/>
              <a:r>
                <a:rPr lang="en-US" sz="2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32p</a:t>
              </a:r>
            </a:p>
          </p:txBody>
        </p:sp>
        <p:pic>
          <p:nvPicPr>
            <p:cNvPr id="24" name="Picture 2" descr="Image result for 10p no backgrou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9835" y="2288441"/>
              <a:ext cx="370400" cy="370400"/>
            </a:xfrm>
            <a:prstGeom prst="rect">
              <a:avLst/>
            </a:prstGeom>
            <a:solidFill>
              <a:schemeClr val="bg1"/>
            </a:solidFill>
          </p:spPr>
        </p:pic>
        <p:pic>
          <p:nvPicPr>
            <p:cNvPr id="25" name="Picture 2" descr="Image result for 10p no backgrou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9835" y="2685892"/>
              <a:ext cx="370400" cy="370400"/>
            </a:xfrm>
            <a:prstGeom prst="rect">
              <a:avLst/>
            </a:prstGeom>
            <a:solidFill>
              <a:schemeClr val="bg1"/>
            </a:solidFill>
          </p:spPr>
        </p:pic>
        <p:pic>
          <p:nvPicPr>
            <p:cNvPr id="26" name="Picture 4" descr="Image result for 1p no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15432" y="2009887"/>
              <a:ext cx="431853" cy="431853"/>
            </a:xfrm>
            <a:prstGeom prst="rect">
              <a:avLst/>
            </a:prstGeom>
            <a:solidFill>
              <a:schemeClr val="bg1"/>
            </a:solidFill>
          </p:spPr>
        </p:pic>
        <p:pic>
          <p:nvPicPr>
            <p:cNvPr id="27" name="Picture 4" descr="Image result for 1p no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23081" y="2473641"/>
              <a:ext cx="431853" cy="431853"/>
            </a:xfrm>
            <a:prstGeom prst="rect">
              <a:avLst/>
            </a:prstGeom>
            <a:solidFill>
              <a:schemeClr val="bg1"/>
            </a:solidFill>
          </p:spPr>
        </p:pic>
      </p:grpSp>
      <p:pic>
        <p:nvPicPr>
          <p:cNvPr id="2" name="Picture 1">
            <a:hlinkClick r:id="rId7"/>
            <a:extLst>
              <a:ext uri="{FF2B5EF4-FFF2-40B4-BE49-F238E27FC236}">
                <a16:creationId xmlns:a16="http://schemas.microsoft.com/office/drawing/2014/main" id="{3C345B47-45E2-44FA-82B6-DCF812AF494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4714" y="6675091"/>
            <a:ext cx="926757" cy="163539"/>
          </a:xfrm>
          <a:prstGeom prst="rect">
            <a:avLst/>
          </a:prstGeom>
        </p:spPr>
      </p:pic>
    </p:spTree>
    <p:extLst>
      <p:ext uri="{BB962C8B-B14F-4D97-AF65-F5344CB8AC3E}">
        <p14:creationId xmlns:p14="http://schemas.microsoft.com/office/powerpoint/2010/main" val="3073741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8787" y="5622479"/>
            <a:ext cx="6248654" cy="1126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4228455" y="118163"/>
            <a:ext cx="2672526" cy="923330"/>
          </a:xfrm>
          <a:prstGeom prst="rect">
            <a:avLst/>
          </a:prstGeom>
          <a:noFill/>
        </p:spPr>
        <p:txBody>
          <a:bodyPr wrap="none" lIns="91440" tIns="45720" rIns="91440" bIns="45720">
            <a:spAutoFit/>
          </a:bodyPr>
          <a:lstStyle/>
          <a:p>
            <a:pPr algn="ctr"/>
            <a:r>
              <a:rPr lang="en-US" sz="5400" b="1" cap="none" spc="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Addition</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12" name="Picture 4"/>
          <p:cNvPicPr>
            <a:picLocks noChangeAspect="1" noChangeArrowheads="1"/>
          </p:cNvPicPr>
          <p:nvPr/>
        </p:nvPicPr>
        <p:blipFill>
          <a:blip r:embed="rId3" cstate="print"/>
          <a:srcRect t="35433" b="17717"/>
          <a:stretch>
            <a:fillRect/>
          </a:stretch>
        </p:blipFill>
        <p:spPr bwMode="auto">
          <a:xfrm>
            <a:off x="4593439" y="2869553"/>
            <a:ext cx="2119333" cy="920971"/>
          </a:xfrm>
          <a:prstGeom prst="rect">
            <a:avLst/>
          </a:prstGeom>
          <a:noFill/>
          <a:ln w="9525">
            <a:noFill/>
            <a:miter lim="800000"/>
            <a:headEnd/>
            <a:tailEnd/>
          </a:ln>
        </p:spPr>
      </p:pic>
      <p:sp>
        <p:nvSpPr>
          <p:cNvPr id="9" name="TextBox 8"/>
          <p:cNvSpPr txBox="1"/>
          <p:nvPr/>
        </p:nvSpPr>
        <p:spPr>
          <a:xfrm>
            <a:off x="339181" y="2822416"/>
            <a:ext cx="4227755" cy="1077218"/>
          </a:xfrm>
          <a:prstGeom prst="rect">
            <a:avLst/>
          </a:prstGeom>
          <a:solidFill>
            <a:schemeClr val="bg1"/>
          </a:solidFill>
          <a:ln w="12700">
            <a:solidFill>
              <a:schemeClr val="bg1"/>
            </a:solidFill>
          </a:ln>
        </p:spPr>
        <p:txBody>
          <a:bodyPr wrap="square" rtlCol="0">
            <a:spAutoFit/>
          </a:bodyPr>
          <a:lstStyle/>
          <a:p>
            <a:r>
              <a:rPr lang="en-GB" sz="1600" dirty="0">
                <a:latin typeface="Times New Roman" panose="02020603050405020304" pitchFamily="18" charset="0"/>
                <a:cs typeface="Times New Roman" panose="02020603050405020304" pitchFamily="18" charset="0"/>
              </a:rPr>
              <a:t>Use partitioning  to add two 2-digit numbers  using concrete resources and/or a numbered number line and then progressing to an empty number line. </a:t>
            </a:r>
          </a:p>
        </p:txBody>
      </p:sp>
      <p:pic>
        <p:nvPicPr>
          <p:cNvPr id="53250" name="Picture 2"/>
          <p:cNvPicPr>
            <a:picLocks noChangeAspect="1" noChangeArrowheads="1"/>
          </p:cNvPicPr>
          <p:nvPr/>
        </p:nvPicPr>
        <p:blipFill>
          <a:blip r:embed="rId4" cstate="print"/>
          <a:srcRect/>
          <a:stretch>
            <a:fillRect/>
          </a:stretch>
        </p:blipFill>
        <p:spPr bwMode="auto">
          <a:xfrm>
            <a:off x="7674004" y="1368536"/>
            <a:ext cx="1977840" cy="1463041"/>
          </a:xfrm>
          <a:prstGeom prst="rect">
            <a:avLst/>
          </a:prstGeom>
          <a:noFill/>
          <a:ln w="9525">
            <a:noFill/>
            <a:miter lim="800000"/>
            <a:headEnd/>
            <a:tailEnd/>
          </a:ln>
        </p:spPr>
      </p:pic>
      <p:pic>
        <p:nvPicPr>
          <p:cNvPr id="53251" name="Picture 3"/>
          <p:cNvPicPr>
            <a:picLocks noChangeAspect="1" noChangeArrowheads="1"/>
          </p:cNvPicPr>
          <p:nvPr/>
        </p:nvPicPr>
        <p:blipFill>
          <a:blip r:embed="rId5" cstate="print"/>
          <a:srcRect/>
          <a:stretch>
            <a:fillRect/>
          </a:stretch>
        </p:blipFill>
        <p:spPr bwMode="auto">
          <a:xfrm>
            <a:off x="1322857" y="1440344"/>
            <a:ext cx="2116287" cy="1477408"/>
          </a:xfrm>
          <a:prstGeom prst="rect">
            <a:avLst/>
          </a:prstGeom>
          <a:noFill/>
          <a:ln w="9525">
            <a:noFill/>
            <a:miter lim="800000"/>
            <a:headEnd/>
            <a:tailEnd/>
          </a:ln>
        </p:spPr>
      </p:pic>
      <p:pic>
        <p:nvPicPr>
          <p:cNvPr id="13" name="Picture 2"/>
          <p:cNvPicPr>
            <a:picLocks noChangeAspect="1" noChangeArrowheads="1"/>
          </p:cNvPicPr>
          <p:nvPr/>
        </p:nvPicPr>
        <p:blipFill>
          <a:blip r:embed="rId6" cstate="print"/>
          <a:srcRect t="13434" b="8061"/>
          <a:stretch>
            <a:fillRect/>
          </a:stretch>
        </p:blipFill>
        <p:spPr bwMode="auto">
          <a:xfrm>
            <a:off x="197549" y="3894307"/>
            <a:ext cx="7702476" cy="1434350"/>
          </a:xfrm>
          <a:prstGeom prst="rect">
            <a:avLst/>
          </a:prstGeom>
          <a:noFill/>
          <a:ln w="9525">
            <a:noFill/>
            <a:miter lim="800000"/>
            <a:headEnd/>
            <a:tailEnd/>
          </a:ln>
        </p:spPr>
      </p:pic>
      <p:sp>
        <p:nvSpPr>
          <p:cNvPr id="10" name="TextBox 9"/>
          <p:cNvSpPr txBox="1"/>
          <p:nvPr/>
        </p:nvSpPr>
        <p:spPr>
          <a:xfrm>
            <a:off x="258419" y="4817868"/>
            <a:ext cx="3790368" cy="1938992"/>
          </a:xfrm>
          <a:prstGeom prst="rect">
            <a:avLst/>
          </a:prstGeom>
          <a:solidFill>
            <a:schemeClr val="bg1"/>
          </a:solidFill>
          <a:ln w="12700">
            <a:solidFill>
              <a:schemeClr val="bg1"/>
            </a:solidFill>
          </a:ln>
        </p:spPr>
        <p:txBody>
          <a:bodyPr wrap="square" rtlCol="0">
            <a:spAutoFit/>
          </a:bodyPr>
          <a:lstStyle/>
          <a:p>
            <a:r>
              <a:rPr lang="en-GB" sz="2400" dirty="0">
                <a:latin typeface="Times New Roman" panose="02020603050405020304" pitchFamily="18" charset="0"/>
                <a:cs typeface="Times New Roman" panose="02020603050405020304" pitchFamily="18" charset="0"/>
              </a:rPr>
              <a:t>As we gain confidence with adding on tens and ones, </a:t>
            </a:r>
            <a:r>
              <a:rPr lang="en-GB" sz="2400" dirty="0" err="1">
                <a:latin typeface="Times New Roman" panose="02020603050405020304" pitchFamily="18" charset="0"/>
                <a:cs typeface="Times New Roman" panose="02020603050405020304" pitchFamily="18" charset="0"/>
              </a:rPr>
              <a:t>ww</a:t>
            </a:r>
            <a:r>
              <a:rPr lang="en-GB" sz="2400" dirty="0">
                <a:latin typeface="Times New Roman" panose="02020603050405020304" pitchFamily="18" charset="0"/>
                <a:cs typeface="Times New Roman" panose="02020603050405020304" pitchFamily="18" charset="0"/>
              </a:rPr>
              <a:t> should try to combine the jumps on an empty number line.</a:t>
            </a:r>
          </a:p>
        </p:txBody>
      </p:sp>
      <p:sp>
        <p:nvSpPr>
          <p:cNvPr id="14" name="TextBox 13"/>
          <p:cNvSpPr txBox="1"/>
          <p:nvPr/>
        </p:nvSpPr>
        <p:spPr>
          <a:xfrm>
            <a:off x="236670" y="887604"/>
            <a:ext cx="4288663" cy="461665"/>
          </a:xfrm>
          <a:prstGeom prst="rect">
            <a:avLst/>
          </a:prstGeom>
          <a:solidFill>
            <a:schemeClr val="bg1"/>
          </a:solidFill>
          <a:ln w="12700">
            <a:solidFill>
              <a:schemeClr val="bg1"/>
            </a:solidFill>
          </a:ln>
        </p:spPr>
        <p:txBody>
          <a:bodyPr wrap="square" rtlCol="0">
            <a:spAutoFit/>
          </a:bodyPr>
          <a:lstStyle/>
          <a:p>
            <a:pPr algn="ctr"/>
            <a:r>
              <a:rPr lang="en-GB" sz="2400" dirty="0">
                <a:latin typeface="Times New Roman" panose="02020603050405020304" pitchFamily="18" charset="0"/>
                <a:cs typeface="Times New Roman" panose="02020603050405020304" pitchFamily="18" charset="0"/>
              </a:rPr>
              <a:t>Add 2 digit number  and ones </a:t>
            </a:r>
          </a:p>
        </p:txBody>
      </p:sp>
      <p:sp>
        <p:nvSpPr>
          <p:cNvPr id="16" name="TextBox 15"/>
          <p:cNvSpPr txBox="1"/>
          <p:nvPr/>
        </p:nvSpPr>
        <p:spPr>
          <a:xfrm>
            <a:off x="6646028" y="905686"/>
            <a:ext cx="4248325" cy="461665"/>
          </a:xfrm>
          <a:prstGeom prst="rect">
            <a:avLst/>
          </a:prstGeom>
          <a:solidFill>
            <a:schemeClr val="bg1"/>
          </a:solidFill>
          <a:ln w="12700">
            <a:solidFill>
              <a:schemeClr val="bg1"/>
            </a:solidFill>
          </a:ln>
        </p:spPr>
        <p:txBody>
          <a:bodyPr wrap="square" rtlCol="0">
            <a:spAutoFit/>
          </a:bodyPr>
          <a:lstStyle/>
          <a:p>
            <a:pPr algn="ctr"/>
            <a:r>
              <a:rPr lang="en-GB" sz="2400" dirty="0">
                <a:latin typeface="Times New Roman" panose="02020603050405020304" pitchFamily="18" charset="0"/>
                <a:cs typeface="Times New Roman" panose="02020603050405020304" pitchFamily="18" charset="0"/>
              </a:rPr>
              <a:t>Add 2 digit number  and tens </a:t>
            </a:r>
          </a:p>
        </p:txBody>
      </p:sp>
      <p:pic>
        <p:nvPicPr>
          <p:cNvPr id="19" name="Picture 2"/>
          <p:cNvPicPr>
            <a:picLocks noChangeAspect="1" noChangeArrowheads="1"/>
          </p:cNvPicPr>
          <p:nvPr/>
        </p:nvPicPr>
        <p:blipFill>
          <a:blip r:embed="rId7" cstate="print"/>
          <a:srcRect/>
          <a:stretch>
            <a:fillRect/>
          </a:stretch>
        </p:blipFill>
        <p:spPr bwMode="auto">
          <a:xfrm>
            <a:off x="7067127" y="2813651"/>
            <a:ext cx="4047395" cy="1032773"/>
          </a:xfrm>
          <a:prstGeom prst="rect">
            <a:avLst/>
          </a:prstGeom>
          <a:noFill/>
          <a:ln w="9525">
            <a:noFill/>
            <a:miter lim="800000"/>
            <a:headEnd/>
            <a:tailEnd/>
          </a:ln>
        </p:spPr>
      </p:pic>
      <p:grpSp>
        <p:nvGrpSpPr>
          <p:cNvPr id="5" name="Group 4"/>
          <p:cNvGrpSpPr/>
          <p:nvPr/>
        </p:nvGrpSpPr>
        <p:grpSpPr>
          <a:xfrm>
            <a:off x="9910842" y="4168846"/>
            <a:ext cx="1967022" cy="1783468"/>
            <a:chOff x="9090826" y="3882497"/>
            <a:chExt cx="1967022" cy="1783468"/>
          </a:xfrm>
        </p:grpSpPr>
        <p:pic>
          <p:nvPicPr>
            <p:cNvPr id="15" name="Picture 3"/>
            <p:cNvPicPr>
              <a:picLocks noChangeAspect="1" noChangeArrowheads="1"/>
            </p:cNvPicPr>
            <p:nvPr/>
          </p:nvPicPr>
          <p:blipFill>
            <a:blip r:embed="rId8" cstate="print"/>
            <a:srcRect l="1835" t="7696" r="4587" b="5131"/>
            <a:stretch>
              <a:fillRect/>
            </a:stretch>
          </p:blipFill>
          <p:spPr bwMode="auto">
            <a:xfrm>
              <a:off x="9090826" y="3882497"/>
              <a:ext cx="1447085" cy="1446160"/>
            </a:xfrm>
            <a:prstGeom prst="rect">
              <a:avLst/>
            </a:prstGeom>
            <a:noFill/>
            <a:ln w="9525">
              <a:noFill/>
              <a:miter lim="800000"/>
              <a:headEnd/>
              <a:tailEnd/>
            </a:ln>
          </p:spPr>
        </p:pic>
        <p:sp>
          <p:nvSpPr>
            <p:cNvPr id="2" name="Rectangle 1"/>
            <p:cNvSpPr/>
            <p:nvPr/>
          </p:nvSpPr>
          <p:spPr>
            <a:xfrm>
              <a:off x="10523727" y="4126099"/>
              <a:ext cx="534121" cy="369332"/>
            </a:xfrm>
            <a:prstGeom prst="rect">
              <a:avLst/>
            </a:prstGeom>
            <a:noFill/>
          </p:spPr>
          <p:txBody>
            <a:bodyPr wrap="none" lIns="91440" tIns="45720" rIns="91440" bIns="45720">
              <a:spAutoFit/>
            </a:bodyPr>
            <a:lstStyle/>
            <a:p>
              <a:pPr algn="ctr"/>
              <a:r>
                <a:rPr lang="en-US" b="1" dirty="0">
                  <a:ln w="12700">
                    <a:solidFill>
                      <a:srgbClr val="0000FF"/>
                    </a:solidFill>
                    <a:prstDash val="solid"/>
                  </a:ln>
                  <a:solidFill>
                    <a:srgbClr val="0000FF"/>
                  </a:solidFill>
                  <a:effectLst>
                    <a:outerShdw blurRad="41275" dist="20320" dir="1800000" algn="tl" rotWithShape="0">
                      <a:srgbClr val="000000">
                        <a:alpha val="40000"/>
                      </a:srgbClr>
                    </a:outerShdw>
                  </a:effectLst>
                </a:rPr>
                <a:t>+10</a:t>
              </a:r>
              <a:endParaRPr lang="en-US" b="1" cap="none" spc="0" dirty="0">
                <a:ln w="12700">
                  <a:solidFill>
                    <a:srgbClr val="0000FF"/>
                  </a:solidFill>
                  <a:prstDash val="solid"/>
                </a:ln>
                <a:solidFill>
                  <a:srgbClr val="0000FF"/>
                </a:solidFill>
                <a:effectLst>
                  <a:outerShdw blurRad="41275" dist="20320" dir="1800000" algn="tl" rotWithShape="0">
                    <a:srgbClr val="000000">
                      <a:alpha val="40000"/>
                    </a:srgbClr>
                  </a:outerShdw>
                </a:effectLst>
              </a:endParaRPr>
            </a:p>
          </p:txBody>
        </p:sp>
        <p:sp>
          <p:nvSpPr>
            <p:cNvPr id="3" name="Down Arrow 2"/>
            <p:cNvSpPr/>
            <p:nvPr/>
          </p:nvSpPr>
          <p:spPr>
            <a:xfrm>
              <a:off x="10667958" y="4495431"/>
              <a:ext cx="245660" cy="335876"/>
            </a:xfrm>
            <a:prstGeom prst="down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Down Arrow 16"/>
            <p:cNvSpPr/>
            <p:nvPr/>
          </p:nvSpPr>
          <p:spPr>
            <a:xfrm rot="16200000">
              <a:off x="10167836" y="5286953"/>
              <a:ext cx="259210" cy="411841"/>
            </a:xfrm>
            <a:prstGeom prst="down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9662594" y="5296633"/>
              <a:ext cx="417102" cy="369332"/>
            </a:xfrm>
            <a:prstGeom prst="rect">
              <a:avLst/>
            </a:prstGeom>
            <a:noFill/>
          </p:spPr>
          <p:txBody>
            <a:bodyPr wrap="none" lIns="91440" tIns="45720" rIns="91440" bIns="45720">
              <a:spAutoFit/>
            </a:bodyPr>
            <a:lstStyle/>
            <a:p>
              <a:pPr algn="ctr"/>
              <a:r>
                <a:rPr lang="en-US" b="1" dirty="0">
                  <a:ln w="12700">
                    <a:solidFill>
                      <a:srgbClr val="0000FF"/>
                    </a:solidFill>
                    <a:prstDash val="solid"/>
                  </a:ln>
                  <a:solidFill>
                    <a:srgbClr val="0000FF"/>
                  </a:solidFill>
                  <a:effectLst>
                    <a:outerShdw blurRad="41275" dist="20320" dir="1800000" algn="tl" rotWithShape="0">
                      <a:srgbClr val="000000">
                        <a:alpha val="40000"/>
                      </a:srgbClr>
                    </a:outerShdw>
                  </a:effectLst>
                </a:rPr>
                <a:t>+1</a:t>
              </a:r>
              <a:endParaRPr lang="en-US" b="1" cap="none" spc="0" dirty="0">
                <a:ln w="12700">
                  <a:solidFill>
                    <a:srgbClr val="0000FF"/>
                  </a:solidFill>
                  <a:prstDash val="solid"/>
                </a:ln>
                <a:solidFill>
                  <a:srgbClr val="0000FF"/>
                </a:solidFill>
                <a:effectLst>
                  <a:outerShdw blurRad="41275" dist="20320" dir="1800000" algn="tl" rotWithShape="0">
                    <a:srgbClr val="000000">
                      <a:alpha val="40000"/>
                    </a:srgbClr>
                  </a:outerShdw>
                </a:effectLst>
              </a:endParaRPr>
            </a:p>
          </p:txBody>
        </p:sp>
      </p:grpSp>
      <p:pic>
        <p:nvPicPr>
          <p:cNvPr id="6" name="Picture 5">
            <a:hlinkClick r:id="rId9"/>
            <a:extLst>
              <a:ext uri="{FF2B5EF4-FFF2-40B4-BE49-F238E27FC236}">
                <a16:creationId xmlns:a16="http://schemas.microsoft.com/office/drawing/2014/main" id="{11EA3074-6956-4B2B-BE5B-67DA7E6CBCF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24714" y="6675091"/>
            <a:ext cx="926757" cy="163539"/>
          </a:xfrm>
          <a:prstGeom prst="rect">
            <a:avLst/>
          </a:prstGeom>
        </p:spPr>
      </p:pic>
    </p:spTree>
    <p:extLst>
      <p:ext uri="{BB962C8B-B14F-4D97-AF65-F5344CB8AC3E}">
        <p14:creationId xmlns:p14="http://schemas.microsoft.com/office/powerpoint/2010/main" val="800166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674675" y="0"/>
            <a:ext cx="2672526" cy="923330"/>
          </a:xfrm>
          <a:prstGeom prst="rect">
            <a:avLst/>
          </a:prstGeom>
          <a:noFill/>
        </p:spPr>
        <p:txBody>
          <a:bodyPr wrap="none" lIns="91440" tIns="45720" rIns="91440" bIns="45720">
            <a:spAutoFit/>
          </a:bodyPr>
          <a:lstStyle/>
          <a:p>
            <a:pPr algn="ctr"/>
            <a:r>
              <a:rPr lang="en-US" sz="5400" b="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Addition</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21" name="Rectangle 20"/>
          <p:cNvSpPr/>
          <p:nvPr/>
        </p:nvSpPr>
        <p:spPr>
          <a:xfrm>
            <a:off x="267333" y="2981828"/>
            <a:ext cx="3044416" cy="461665"/>
          </a:xfrm>
          <a:prstGeom prst="rect">
            <a:avLst/>
          </a:prstGeom>
        </p:spPr>
        <p:txBody>
          <a:bodyPr wrap="square">
            <a:spAutoFit/>
          </a:bodyPr>
          <a:lstStyle/>
          <a:p>
            <a:pPr algn="ctr"/>
            <a:r>
              <a:rPr lang="en-GB" sz="2400" b="1" dirty="0">
                <a:solidFill>
                  <a:srgbClr val="00B050"/>
                </a:solidFill>
              </a:rPr>
              <a:t>42 + 31 = 73  </a:t>
            </a:r>
          </a:p>
        </p:txBody>
      </p:sp>
      <p:sp>
        <p:nvSpPr>
          <p:cNvPr id="23" name="TextBox 22"/>
          <p:cNvSpPr txBox="1"/>
          <p:nvPr/>
        </p:nvSpPr>
        <p:spPr>
          <a:xfrm>
            <a:off x="170516" y="3447937"/>
            <a:ext cx="3141233" cy="1384995"/>
          </a:xfrm>
          <a:prstGeom prst="rect">
            <a:avLst/>
          </a:prstGeom>
          <a:noFill/>
        </p:spPr>
        <p:txBody>
          <a:bodyPr wrap="square" rtlCol="0">
            <a:spAutoFit/>
          </a:bodyPr>
          <a:lstStyle/>
          <a:p>
            <a:pPr algn="ctr"/>
            <a:r>
              <a:rPr lang="en-GB" sz="2800" b="1" dirty="0">
                <a:solidFill>
                  <a:srgbClr val="0000FF"/>
                </a:solidFill>
              </a:rPr>
              <a:t>40 + 2</a:t>
            </a:r>
          </a:p>
          <a:p>
            <a:pPr algn="ctr"/>
            <a:r>
              <a:rPr lang="en-GB" sz="2800" b="1" u="sng" dirty="0">
                <a:solidFill>
                  <a:srgbClr val="0000FF"/>
                </a:solidFill>
              </a:rPr>
              <a:t>30 + 1 </a:t>
            </a:r>
          </a:p>
          <a:p>
            <a:pPr algn="ctr"/>
            <a:r>
              <a:rPr lang="en-GB" sz="2800" b="1" u="sng" dirty="0">
                <a:solidFill>
                  <a:srgbClr val="0000FF"/>
                </a:solidFill>
              </a:rPr>
              <a:t>70 + 3 </a:t>
            </a:r>
          </a:p>
        </p:txBody>
      </p:sp>
      <p:pic>
        <p:nvPicPr>
          <p:cNvPr id="2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8076" t="36469" r="12921" b="14919"/>
          <a:stretch>
            <a:fillRect/>
          </a:stretch>
        </p:blipFill>
        <p:spPr bwMode="auto">
          <a:xfrm>
            <a:off x="3539265" y="2981828"/>
            <a:ext cx="3410175" cy="20444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7067775" y="3769331"/>
            <a:ext cx="613186" cy="369332"/>
          </a:xfrm>
          <a:prstGeom prst="rect">
            <a:avLst/>
          </a:prstGeom>
          <a:noFill/>
        </p:spPr>
        <p:txBody>
          <a:bodyPr wrap="square" rtlCol="0">
            <a:spAutoFit/>
          </a:bodyPr>
          <a:lstStyle/>
          <a:p>
            <a:pPr algn="ctr"/>
            <a:r>
              <a:rPr lang="en-GB" b="1" dirty="0"/>
              <a:t>OR</a:t>
            </a:r>
          </a:p>
        </p:txBody>
      </p:sp>
      <p:pic>
        <p:nvPicPr>
          <p:cNvPr id="54275" name="Picture 3"/>
          <p:cNvPicPr>
            <a:picLocks noChangeAspect="1" noChangeArrowheads="1"/>
          </p:cNvPicPr>
          <p:nvPr/>
        </p:nvPicPr>
        <p:blipFill>
          <a:blip r:embed="rId3" cstate="print"/>
          <a:srcRect/>
          <a:stretch>
            <a:fillRect/>
          </a:stretch>
        </p:blipFill>
        <p:spPr bwMode="auto">
          <a:xfrm>
            <a:off x="7889787" y="2257511"/>
            <a:ext cx="2577404" cy="3392972"/>
          </a:xfrm>
          <a:prstGeom prst="rect">
            <a:avLst/>
          </a:prstGeom>
          <a:noFill/>
          <a:ln w="9525">
            <a:noFill/>
            <a:miter lim="800000"/>
            <a:headEnd/>
            <a:tailEnd/>
          </a:ln>
        </p:spPr>
      </p:pic>
      <p:sp>
        <p:nvSpPr>
          <p:cNvPr id="26" name="TextBox 25"/>
          <p:cNvSpPr txBox="1"/>
          <p:nvPr/>
        </p:nvSpPr>
        <p:spPr>
          <a:xfrm>
            <a:off x="267333" y="923330"/>
            <a:ext cx="6325498" cy="1569660"/>
          </a:xfrm>
          <a:prstGeom prst="rect">
            <a:avLst/>
          </a:prstGeom>
          <a:solidFill>
            <a:schemeClr val="bg1"/>
          </a:solidFill>
          <a:ln w="12700">
            <a:solidFill>
              <a:schemeClr val="bg1"/>
            </a:solidFill>
          </a:ln>
        </p:spPr>
        <p:txBody>
          <a:bodyPr wrap="square" rtlCol="0">
            <a:spAutoFit/>
          </a:bodyPr>
          <a:lstStyle/>
          <a:p>
            <a:r>
              <a:rPr lang="en-GB" sz="2400" b="1" dirty="0"/>
              <a:t>Use expanded column method  with place value resources to support the conceptual understanding of  adding numbers up to three digits </a:t>
            </a:r>
            <a:r>
              <a:rPr lang="en-GB" sz="2400" b="1" i="1" dirty="0"/>
              <a:t>with  no carrying</a:t>
            </a:r>
            <a:r>
              <a:rPr lang="en-GB" sz="2400" b="1" dirty="0"/>
              <a:t>. </a:t>
            </a: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3829" t="65084" r="58744" b="12486"/>
          <a:stretch/>
        </p:blipFill>
        <p:spPr bwMode="auto">
          <a:xfrm>
            <a:off x="382136" y="5162768"/>
            <a:ext cx="3029803" cy="139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539265" y="5650483"/>
            <a:ext cx="2883335" cy="1200329"/>
          </a:xfrm>
          <a:prstGeom prst="rect">
            <a:avLst/>
          </a:prstGeom>
          <a:solidFill>
            <a:schemeClr val="bg1"/>
          </a:solidFill>
          <a:ln w="12700">
            <a:solidFill>
              <a:schemeClr val="bg1"/>
            </a:solidFill>
          </a:ln>
        </p:spPr>
        <p:txBody>
          <a:bodyPr wrap="square" rtlCol="0">
            <a:spAutoFit/>
          </a:bodyPr>
          <a:lstStyle/>
          <a:p>
            <a:r>
              <a:rPr lang="en-GB" sz="2400" b="1" dirty="0"/>
              <a:t>Use the bar model for solving unknown quantities.</a:t>
            </a:r>
          </a:p>
        </p:txBody>
      </p:sp>
      <p:pic>
        <p:nvPicPr>
          <p:cNvPr id="2" name="Picture 1">
            <a:hlinkClick r:id="rId5"/>
            <a:extLst>
              <a:ext uri="{FF2B5EF4-FFF2-40B4-BE49-F238E27FC236}">
                <a16:creationId xmlns:a16="http://schemas.microsoft.com/office/drawing/2014/main" id="{69010FBF-1DFA-4D66-8292-D422BD0D815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4714" y="6675091"/>
            <a:ext cx="926757" cy="163539"/>
          </a:xfrm>
          <a:prstGeom prst="rect">
            <a:avLst/>
          </a:prstGeom>
        </p:spPr>
      </p:pic>
    </p:spTree>
    <p:extLst>
      <p:ext uri="{BB962C8B-B14F-4D97-AF65-F5344CB8AC3E}">
        <p14:creationId xmlns:p14="http://schemas.microsoft.com/office/powerpoint/2010/main" val="1137606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674675" y="0"/>
            <a:ext cx="2672526" cy="923330"/>
          </a:xfrm>
          <a:prstGeom prst="rect">
            <a:avLst/>
          </a:prstGeom>
          <a:noFill/>
        </p:spPr>
        <p:txBody>
          <a:bodyPr wrap="none" lIns="91440" tIns="45720" rIns="91440" bIns="45720">
            <a:spAutoFit/>
          </a:bodyPr>
          <a:lstStyle/>
          <a:p>
            <a:pPr algn="ctr"/>
            <a:r>
              <a:rPr lang="en-US" sz="5400" b="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Addition</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27" name="Rectangle 26"/>
          <p:cNvSpPr/>
          <p:nvPr/>
        </p:nvSpPr>
        <p:spPr>
          <a:xfrm>
            <a:off x="903758" y="1740424"/>
            <a:ext cx="1976462" cy="467436"/>
          </a:xfrm>
          <a:prstGeom prst="rect">
            <a:avLst/>
          </a:prstGeom>
        </p:spPr>
        <p:txBody>
          <a:bodyPr wrap="square">
            <a:spAutoFit/>
          </a:bodyPr>
          <a:lstStyle/>
          <a:p>
            <a:r>
              <a:rPr lang="en-GB" sz="2400" b="1" dirty="0">
                <a:solidFill>
                  <a:srgbClr val="00B050"/>
                </a:solidFill>
              </a:rPr>
              <a:t>47 + 36 = 83  </a:t>
            </a:r>
          </a:p>
        </p:txBody>
      </p:sp>
      <p:pic>
        <p:nvPicPr>
          <p:cNvPr id="28" name="Picture 2"/>
          <p:cNvPicPr>
            <a:picLocks noChangeAspect="1" noChangeArrowheads="1"/>
          </p:cNvPicPr>
          <p:nvPr/>
        </p:nvPicPr>
        <p:blipFill>
          <a:blip r:embed="rId2" cstate="print"/>
          <a:srcRect l="2693" t="9494" r="4040" b="5425"/>
          <a:stretch>
            <a:fillRect/>
          </a:stretch>
        </p:blipFill>
        <p:spPr bwMode="auto">
          <a:xfrm>
            <a:off x="3074770" y="1680310"/>
            <a:ext cx="3412091" cy="2658412"/>
          </a:xfrm>
          <a:prstGeom prst="rect">
            <a:avLst/>
          </a:prstGeom>
          <a:noFill/>
          <a:ln w="9525">
            <a:noFill/>
            <a:miter lim="800000"/>
            <a:headEnd/>
            <a:tailEnd/>
          </a:ln>
        </p:spPr>
      </p:pic>
      <p:pic>
        <p:nvPicPr>
          <p:cNvPr id="55298" name="Picture 2"/>
          <p:cNvPicPr>
            <a:picLocks noChangeAspect="1" noChangeArrowheads="1"/>
          </p:cNvPicPr>
          <p:nvPr/>
        </p:nvPicPr>
        <p:blipFill>
          <a:blip r:embed="rId3" cstate="print"/>
          <a:srcRect/>
          <a:stretch>
            <a:fillRect/>
          </a:stretch>
        </p:blipFill>
        <p:spPr bwMode="auto">
          <a:xfrm>
            <a:off x="7570214" y="1753275"/>
            <a:ext cx="3045087" cy="3013178"/>
          </a:xfrm>
          <a:prstGeom prst="rect">
            <a:avLst/>
          </a:prstGeom>
          <a:noFill/>
          <a:ln w="9525">
            <a:noFill/>
            <a:miter lim="800000"/>
            <a:headEnd/>
            <a:tailEnd/>
          </a:ln>
        </p:spPr>
      </p:pic>
      <p:sp>
        <p:nvSpPr>
          <p:cNvPr id="13" name="TextBox 12"/>
          <p:cNvSpPr txBox="1"/>
          <p:nvPr/>
        </p:nvSpPr>
        <p:spPr>
          <a:xfrm>
            <a:off x="1" y="922278"/>
            <a:ext cx="11698654" cy="830997"/>
          </a:xfrm>
          <a:prstGeom prst="rect">
            <a:avLst/>
          </a:prstGeom>
          <a:solidFill>
            <a:schemeClr val="bg1"/>
          </a:solidFill>
          <a:ln w="12700">
            <a:solidFill>
              <a:schemeClr val="bg1"/>
            </a:solidFill>
          </a:ln>
        </p:spPr>
        <p:txBody>
          <a:bodyPr wrap="square" rtlCol="0">
            <a:spAutoFit/>
          </a:bodyPr>
          <a:lstStyle/>
          <a:p>
            <a:r>
              <a:rPr lang="en-GB" sz="2400" dirty="0"/>
              <a:t>Progress to using  the expanded column method  with place value resources to support the conceptual understanding of  adding numbers up to three digits </a:t>
            </a:r>
            <a:r>
              <a:rPr lang="en-GB" sz="2400" b="1" i="1" dirty="0"/>
              <a:t>with carrying</a:t>
            </a:r>
            <a:r>
              <a:rPr lang="en-GB" sz="2400" dirty="0"/>
              <a:t>. </a:t>
            </a:r>
          </a:p>
        </p:txBody>
      </p:sp>
      <p:sp>
        <p:nvSpPr>
          <p:cNvPr id="15" name="Rectangle 14"/>
          <p:cNvSpPr/>
          <p:nvPr/>
        </p:nvSpPr>
        <p:spPr>
          <a:xfrm>
            <a:off x="992430" y="2165365"/>
            <a:ext cx="1793800" cy="1815882"/>
          </a:xfrm>
          <a:prstGeom prst="rect">
            <a:avLst/>
          </a:prstGeom>
        </p:spPr>
        <p:txBody>
          <a:bodyPr wrap="square">
            <a:spAutoFit/>
          </a:bodyPr>
          <a:lstStyle/>
          <a:p>
            <a:r>
              <a:rPr lang="en-GB" sz="2800" b="1" dirty="0">
                <a:solidFill>
                  <a:srgbClr val="0000FF"/>
                </a:solidFill>
              </a:rPr>
              <a:t>40 + 7</a:t>
            </a:r>
          </a:p>
          <a:p>
            <a:r>
              <a:rPr lang="en-GB" sz="2800" b="1" u="sng" dirty="0">
                <a:solidFill>
                  <a:srgbClr val="0000FF"/>
                </a:solidFill>
              </a:rPr>
              <a:t>30 + 6 </a:t>
            </a:r>
          </a:p>
          <a:p>
            <a:r>
              <a:rPr lang="en-GB" sz="2800" b="1" u="sng" dirty="0">
                <a:solidFill>
                  <a:srgbClr val="0000FF"/>
                </a:solidFill>
              </a:rPr>
              <a:t>80 + 3 </a:t>
            </a:r>
          </a:p>
          <a:p>
            <a:r>
              <a:rPr lang="en-GB" sz="2800" b="1" dirty="0">
                <a:solidFill>
                  <a:srgbClr val="0000FF"/>
                </a:solidFill>
              </a:rPr>
              <a:t>10</a:t>
            </a:r>
          </a:p>
        </p:txBody>
      </p:sp>
      <p:sp>
        <p:nvSpPr>
          <p:cNvPr id="16" name="TextBox 15"/>
          <p:cNvSpPr txBox="1"/>
          <p:nvPr/>
        </p:nvSpPr>
        <p:spPr>
          <a:xfrm>
            <a:off x="6702015" y="2786226"/>
            <a:ext cx="613186" cy="369332"/>
          </a:xfrm>
          <a:prstGeom prst="rect">
            <a:avLst/>
          </a:prstGeom>
          <a:noFill/>
        </p:spPr>
        <p:txBody>
          <a:bodyPr wrap="square" rtlCol="0">
            <a:spAutoFit/>
          </a:bodyPr>
          <a:lstStyle/>
          <a:p>
            <a:pPr algn="ctr"/>
            <a:r>
              <a:rPr lang="en-GB" b="1" dirty="0"/>
              <a:t>OR</a:t>
            </a:r>
          </a:p>
        </p:txBody>
      </p:sp>
      <p:sp>
        <p:nvSpPr>
          <p:cNvPr id="17" name="Rectangle 16"/>
          <p:cNvSpPr/>
          <p:nvPr/>
        </p:nvSpPr>
        <p:spPr>
          <a:xfrm>
            <a:off x="805641" y="5308924"/>
            <a:ext cx="2403732" cy="461665"/>
          </a:xfrm>
          <a:prstGeom prst="rect">
            <a:avLst/>
          </a:prstGeom>
        </p:spPr>
        <p:txBody>
          <a:bodyPr wrap="square">
            <a:spAutoFit/>
          </a:bodyPr>
          <a:lstStyle/>
          <a:p>
            <a:r>
              <a:rPr lang="en-GB" sz="2400" b="1" dirty="0">
                <a:solidFill>
                  <a:srgbClr val="00B050"/>
                </a:solidFill>
              </a:rPr>
              <a:t>367 + 185 = 552 </a:t>
            </a:r>
          </a:p>
        </p:txBody>
      </p:sp>
      <p:sp>
        <p:nvSpPr>
          <p:cNvPr id="18" name="Rectangle 17"/>
          <p:cNvSpPr/>
          <p:nvPr/>
        </p:nvSpPr>
        <p:spPr>
          <a:xfrm>
            <a:off x="3339595" y="4890939"/>
            <a:ext cx="2553934" cy="2246769"/>
          </a:xfrm>
          <a:prstGeom prst="rect">
            <a:avLst/>
          </a:prstGeom>
        </p:spPr>
        <p:txBody>
          <a:bodyPr wrap="square">
            <a:spAutoFit/>
          </a:bodyPr>
          <a:lstStyle/>
          <a:p>
            <a:r>
              <a:rPr lang="en-GB" sz="2800" b="1" dirty="0">
                <a:solidFill>
                  <a:srgbClr val="0000FF"/>
                </a:solidFill>
              </a:rPr>
              <a:t>300  +  60  + 7</a:t>
            </a:r>
          </a:p>
          <a:p>
            <a:r>
              <a:rPr lang="en-GB" sz="2800" b="1" u="sng" dirty="0">
                <a:solidFill>
                  <a:srgbClr val="0000FF"/>
                </a:solidFill>
              </a:rPr>
              <a:t>100  +  80  + 5</a:t>
            </a:r>
          </a:p>
          <a:p>
            <a:r>
              <a:rPr lang="en-GB" sz="2800" b="1" u="sng" dirty="0">
                <a:solidFill>
                  <a:srgbClr val="0000FF"/>
                </a:solidFill>
              </a:rPr>
              <a:t>500  +  50  + 2</a:t>
            </a:r>
          </a:p>
          <a:p>
            <a:r>
              <a:rPr lang="en-GB" sz="2800" b="1" dirty="0">
                <a:solidFill>
                  <a:srgbClr val="0000FF"/>
                </a:solidFill>
              </a:rPr>
              <a:t>100      10		</a:t>
            </a:r>
            <a:endParaRPr lang="en-GB" sz="2800" dirty="0"/>
          </a:p>
        </p:txBody>
      </p:sp>
      <p:sp>
        <p:nvSpPr>
          <p:cNvPr id="19" name="TextBox 18"/>
          <p:cNvSpPr txBox="1"/>
          <p:nvPr/>
        </p:nvSpPr>
        <p:spPr>
          <a:xfrm>
            <a:off x="6023751" y="4911255"/>
            <a:ext cx="6168249" cy="1938992"/>
          </a:xfrm>
          <a:prstGeom prst="rect">
            <a:avLst/>
          </a:prstGeom>
          <a:solidFill>
            <a:schemeClr val="bg1"/>
          </a:solidFill>
          <a:ln w="12700">
            <a:solidFill>
              <a:schemeClr val="bg1"/>
            </a:solidFill>
          </a:ln>
        </p:spPr>
        <p:txBody>
          <a:bodyPr wrap="square" rtlCol="0">
            <a:spAutoFit/>
          </a:bodyPr>
          <a:lstStyle/>
          <a:p>
            <a:r>
              <a:rPr lang="en-GB" sz="2400" b="1" dirty="0">
                <a:solidFill>
                  <a:srgbClr val="FF0000"/>
                </a:solidFill>
              </a:rPr>
              <a:t>Note:  </a:t>
            </a:r>
            <a:r>
              <a:rPr lang="en-GB" sz="2400" dirty="0"/>
              <a:t>The carried ten or carried hundred is just as important as any other number, therefore, it should be written as clear and as large as any other number, and placed at the </a:t>
            </a:r>
            <a:r>
              <a:rPr lang="en-GB" sz="2400" b="1" dirty="0"/>
              <a:t>bottom</a:t>
            </a:r>
            <a:r>
              <a:rPr lang="en-GB" sz="2400" dirty="0"/>
              <a:t> of the column in which it is to be added.</a:t>
            </a:r>
          </a:p>
        </p:txBody>
      </p:sp>
      <p:sp>
        <p:nvSpPr>
          <p:cNvPr id="22" name="TextBox 21"/>
          <p:cNvSpPr txBox="1"/>
          <p:nvPr/>
        </p:nvSpPr>
        <p:spPr>
          <a:xfrm>
            <a:off x="59258" y="3882618"/>
            <a:ext cx="5000515" cy="1015663"/>
          </a:xfrm>
          <a:prstGeom prst="rect">
            <a:avLst/>
          </a:prstGeom>
          <a:solidFill>
            <a:schemeClr val="bg1"/>
          </a:solidFill>
          <a:ln w="12700">
            <a:solidFill>
              <a:schemeClr val="bg1"/>
            </a:solidFill>
          </a:ln>
        </p:spPr>
        <p:txBody>
          <a:bodyPr wrap="square" rtlCol="0">
            <a:spAutoFit/>
          </a:bodyPr>
          <a:lstStyle/>
          <a:p>
            <a:r>
              <a:rPr lang="en-GB" sz="2000" dirty="0"/>
              <a:t>Extend to using  the expanded column method  to add three digit numbers + three digit numbers </a:t>
            </a:r>
            <a:r>
              <a:rPr lang="en-GB" sz="2000" b="1" i="1" dirty="0"/>
              <a:t>with carrying</a:t>
            </a:r>
            <a:r>
              <a:rPr lang="en-GB" sz="2000" dirty="0"/>
              <a:t>. </a:t>
            </a:r>
          </a:p>
        </p:txBody>
      </p:sp>
      <p:pic>
        <p:nvPicPr>
          <p:cNvPr id="2" name="Picture 1">
            <a:hlinkClick r:id="rId4"/>
            <a:extLst>
              <a:ext uri="{FF2B5EF4-FFF2-40B4-BE49-F238E27FC236}">
                <a16:creationId xmlns:a16="http://schemas.microsoft.com/office/drawing/2014/main" id="{659ABF97-A1E3-44B9-A9E5-AC2F200D74F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4714" y="6675091"/>
            <a:ext cx="926757" cy="163539"/>
          </a:xfrm>
          <a:prstGeom prst="rect">
            <a:avLst/>
          </a:prstGeom>
        </p:spPr>
      </p:pic>
    </p:spTree>
    <p:extLst>
      <p:ext uri="{BB962C8B-B14F-4D97-AF65-F5344CB8AC3E}">
        <p14:creationId xmlns:p14="http://schemas.microsoft.com/office/powerpoint/2010/main" val="227210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1639</Words>
  <Application>Microsoft Office PowerPoint</Application>
  <PresentationFormat>Widescreen</PresentationFormat>
  <Paragraphs>147</Paragraphs>
  <Slides>21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Bradley Hand ITC</vt:lpstr>
      <vt:lpstr>Calibri</vt:lpstr>
      <vt:lpstr>Calibri Light</vt:lpstr>
      <vt:lpstr>Gabriola</vt:lpstr>
      <vt:lpstr>swiss721 cn</vt:lpstr>
      <vt:lpstr>Tempus Sans ITC</vt:lpstr>
      <vt:lpstr>Times New Roman</vt:lpstr>
      <vt:lpstr>Office Theme</vt:lpstr>
      <vt:lpstr> </vt:lpstr>
      <vt:lpstr>Importance of wtitten methods </vt:lpstr>
      <vt:lpstr>Importance of wtitten methods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Ratnadeep Chatterjee</dc:creator>
  <cp:lastModifiedBy>Ketoulhou Paira</cp:lastModifiedBy>
  <cp:revision>30</cp:revision>
  <dcterms:created xsi:type="dcterms:W3CDTF">2020-11-17T08:13:35Z</dcterms:created>
  <dcterms:modified xsi:type="dcterms:W3CDTF">2020-11-18T18:48:24Z</dcterms:modified>
</cp:coreProperties>
</file>